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1" r:id="rId3"/>
    <p:sldId id="292" r:id="rId4"/>
    <p:sldId id="285" r:id="rId5"/>
    <p:sldId id="377" r:id="rId6"/>
    <p:sldId id="256" r:id="rId7"/>
    <p:sldId id="296" r:id="rId8"/>
    <p:sldId id="297" r:id="rId9"/>
    <p:sldId id="298" r:id="rId10"/>
    <p:sldId id="299" r:id="rId11"/>
    <p:sldId id="300" r:id="rId12"/>
    <p:sldId id="344" r:id="rId13"/>
    <p:sldId id="346" r:id="rId14"/>
    <p:sldId id="302" r:id="rId15"/>
    <p:sldId id="348" r:id="rId16"/>
    <p:sldId id="351" r:id="rId17"/>
    <p:sldId id="290" r:id="rId18"/>
    <p:sldId id="350" r:id="rId19"/>
    <p:sldId id="358" r:id="rId20"/>
    <p:sldId id="277" r:id="rId21"/>
    <p:sldId id="375" r:id="rId22"/>
    <p:sldId id="376" r:id="rId23"/>
    <p:sldId id="357" r:id="rId24"/>
    <p:sldId id="349" r:id="rId25"/>
    <p:sldId id="359" r:id="rId26"/>
    <p:sldId id="368" r:id="rId27"/>
    <p:sldId id="369" r:id="rId28"/>
    <p:sldId id="3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image" Target="../media/image17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10F99-36CF-4905-8C8C-9BA30C638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D005B-1A40-4E66-B9DF-C29B14D4C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0121-3AD6-407B-B441-E10A06B9A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3F6FB-80BB-448D-AE57-4BEAEC8A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87A3A-A447-4895-9CE2-66A56B5B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57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6EDE-BF65-4D73-924E-F0FC3CA1A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A849F-68C8-4456-BC88-8D9D9BFC9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D079D-0496-4A47-97C3-63076F63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D105D-D124-4FF2-9119-A64E3B856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3BCA0-FAF1-427D-81B4-AF402C2E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08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4484D5-4DB9-4D46-83BE-89F76AF67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1DAEF-30FA-4774-89DB-0B9A68F86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98808-5CB4-4138-B8ED-363D7A4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A1C37-86FC-4286-A823-BAB20DB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737FF-6750-4E3E-B81A-2C1BF56E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861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65348F-2175-42C6-B97D-2FAD6438C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EAB058-F845-479A-81F4-79071FA750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D3ED9A-A627-4CAD-948A-26E7BD60C3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D4619-E09E-45A4-9E09-93616988E2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4600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6DD825-8AF6-4687-8C99-945256EAE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931B53-5B12-4C10-8BA2-5633791689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58D428-D440-4331-A497-2306529765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D4574-E295-4CBD-859D-E63F2EB166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6250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1E652C-4EDD-42F6-9D48-E25B233BF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804005-C043-43EC-AE80-84B352B0F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9EA8FA-DE19-4D03-B875-6108415616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E4552-913C-4FC6-BC5B-0B3AC255B6B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873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630AC0-560E-4DC2-8601-9A0CD407EF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8B08A2-E91A-4CE1-AAEE-0ABFB4C2B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7A3C79-808A-4625-B68D-7EEEDD1C45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844D-94D4-487B-ACDD-A1AB390379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6022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89B94E-3D56-46B8-A1C5-60255EB535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DAF3304-0D17-4FA6-99DC-469F642261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365C13-984D-410F-AD8E-716C956BEF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52112-3BC9-4EBB-8020-F51B65F555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7457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FD97DDA-A037-44B8-BB22-D72D4AC310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A80DF7C-9D68-412A-BEF9-6007EF2BB8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30BCC4-2C3C-4863-AB45-1C949A5A4B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D03B-8995-4F77-985E-0765C00D42A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2303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4FA5B4-4785-44D8-B7F2-C0D5E910A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F050A3-DE6B-4EFC-8D6F-E59CD53F1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CCEDB7-65A3-4BFF-987B-3F59B3F87A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53754-EA51-458C-AC5C-633C814902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7761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372D1-A6D1-4133-A727-983AEB23F7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D637BA-5B45-4703-8703-E5E05A26A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4EFD4D-2ECD-4B81-A9F5-C651787EC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2220B-04F0-46EA-BA36-ED4A9ECEB4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892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77398-FD23-4840-B371-811BBC54C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DB98B-848F-4A06-AB70-8C682E3FA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9B942-A274-40B4-8BBE-982BF5A4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3A3B9-8E2A-4A70-B063-B4B6825E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B6037-927B-4F44-A885-9C94F207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497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BCC1D-FF82-4527-ADFF-950AB011A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E42A22-7319-4686-AB0F-C9BDAD6AA8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AD943-B1D3-4040-8AA2-C7D7F899FB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2F20E-6A3F-472C-81EA-6452E72532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7175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4986E7-2501-4D40-A6CB-420943F8E5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9A2F6A-22EB-4774-9C30-A8434BAEB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7ED342-3A5F-45CD-9FA8-186D619413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4D2DE-3105-477B-9D08-28F05116A6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091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84B18E-782C-4DFD-90F1-F9A02CD70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9B0DF6-CD78-437A-8853-C36C5EBAF9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B7FC72-7332-4FE4-A348-593BDF072B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E4E11-16A0-492B-9EAE-8F3231A6F2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3444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4AB28C-A609-441C-9A3A-AD2397B404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99EC2-161B-4C85-B665-6070028B7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F768D0-1DE4-4D5A-B24A-363559F8A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297DF-5853-41AC-A0D6-46BACF6AE6C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3723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28A0ACA-D715-4911-A2B9-2ADB75697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C187CD3-A060-4B57-9293-C80EF4B615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A16B820-3358-44C1-A83C-F34C7ECDA9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5F05B-B45D-488D-99AE-7E422120CC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187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8157B-49DC-4524-9B90-36FC1E43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7A7CB-A78D-46A3-A36E-7F0BC741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D4F2E-6E98-4993-954B-E5EF69A2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4DB-F224-4999-BF61-1269DFCE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203FC-3A97-45D6-BACF-006B3D82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36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D0798-1AC4-4967-87F9-6F4C603B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0FE9-1991-4F6F-98FA-9DE9302BE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115F6-A17A-44FF-BB24-F34E94A1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27F45-857A-4CFF-8376-47203FE36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61EA3-94FE-4C4F-8B1A-C192C626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6E341-3C1A-4B83-8075-01FA074B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2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1B3A-2B66-4808-9477-26F71E8A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F8E8E-DD8B-4EAE-A462-83F7A8BB5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14626-048E-4C54-9C63-AC923F187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71FF9-0F9E-4650-88A1-D78DD66D6C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A2CD75-D24E-44B6-B713-68263CCABA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DAE660-89E5-4736-9A97-8827B92D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30D4E-2E58-412E-A992-E3FCD55F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4C6F1-DC59-4661-AD43-FC686D2B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8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C18F-7938-4E9C-8750-29834FDA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44E14F-9097-4E50-8E08-3102FCFAC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64A08-8123-412C-BF6F-A313C8300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226F3-7ADD-4486-AFA0-59BC9759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72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668C87-BF56-410D-80C5-D59D1DFF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8D6A3-6837-4E93-91AA-42A93700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1DAE2-7733-4A67-9B5F-DBE411B6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57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504A-11EC-4955-A985-CFDC0A18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B43C5-404F-4D0F-8B5A-3DD515E4C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7AB70-CC17-4D5A-91D0-8BC4A6B19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ABD1E-0657-4FA4-9A9D-18AE24AEE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4CAC4-19A5-40AF-9748-209FB514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1BA3F-552F-47DA-BD6F-069D491A6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9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3BA2E-E569-4D53-9768-3450C91A2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7609E-58F5-470E-AF20-7D47E3EC7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3CEC7-59B0-415F-9176-FD551DE39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B9A9D-584F-4A82-85E2-0F0EBB41B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CD3B4-FA87-4597-B2FF-E76C3A77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F46D1-4029-4474-8B32-172EFB0C6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761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89303A-488A-4A78-BA58-0EF609C7A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3D35F-1767-4DAB-8D52-5117277DC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AD008-59A0-4D67-8999-E481EC82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3F0E2-9F2D-4053-A155-CE2DB20A513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462F7-92F4-4662-9A9F-4EC96F436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C8745-BC9D-4484-9910-3E176D916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F28D4-A0AC-4E05-BD3F-88A97E5C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1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D410384-9D3E-4147-8698-89417317E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637CD1-BC8B-4C18-8313-116C95C4BE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F04FE78-D79E-4719-A788-39558AA04A6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50C4D4C-B961-4BB7-8AD6-79771724E8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25F3B1-2B75-4995-9B87-7622643366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8E46FBC-40FE-4080-8FB9-048F2D52BC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147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1048-32BA-4E6B-95F8-2AE92CF7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sz="3700" u="sng">
                <a:latin typeface="Comic Sans MS" panose="030F0702030302020204" pitchFamily="66" charset="0"/>
              </a:rPr>
              <a:t>¡</a:t>
            </a:r>
            <a:r>
              <a:rPr lang="en-GB" sz="3700" u="sng" err="1">
                <a:latin typeface="Comic Sans MS" panose="030F0702030302020204" pitchFamily="66" charset="0"/>
              </a:rPr>
              <a:t>Bienvenidos</a:t>
            </a:r>
            <a:r>
              <a:rPr lang="en-GB" sz="3700" u="sng">
                <a:latin typeface="Comic Sans MS" panose="030F0702030302020204" pitchFamily="66" charset="0"/>
              </a:rPr>
              <a:t> a </a:t>
            </a:r>
            <a:r>
              <a:rPr lang="en-GB" sz="3700" u="sng" err="1">
                <a:latin typeface="Comic Sans MS" panose="030F0702030302020204" pitchFamily="66" charset="0"/>
              </a:rPr>
              <a:t>nuestra</a:t>
            </a:r>
            <a:r>
              <a:rPr lang="en-GB" sz="3700" u="sng">
                <a:latin typeface="Comic Sans MS" panose="030F0702030302020204" pitchFamily="66" charset="0"/>
              </a:rPr>
              <a:t> </a:t>
            </a:r>
            <a:r>
              <a:rPr lang="en-GB" sz="3700" u="sng" err="1">
                <a:latin typeface="Comic Sans MS" panose="030F0702030302020204" pitchFamily="66" charset="0"/>
              </a:rPr>
              <a:t>lección</a:t>
            </a:r>
            <a:r>
              <a:rPr lang="en-GB" sz="3700" u="sng">
                <a:latin typeface="Comic Sans MS" panose="030F0702030302020204" pitchFamily="66" charset="0"/>
              </a:rPr>
              <a:t> de </a:t>
            </a:r>
            <a:r>
              <a:rPr lang="en-GB" sz="3700" u="sng" err="1">
                <a:latin typeface="Comic Sans MS" panose="030F0702030302020204" pitchFamily="66" charset="0"/>
              </a:rPr>
              <a:t>español</a:t>
            </a:r>
            <a:r>
              <a:rPr lang="en-GB" sz="3700" u="sng"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41446-4BE9-41B7-8672-6C260E263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Hola everybody! Welcome to our Spanish lesson!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Let’s start with our Buenos </a:t>
            </a:r>
            <a:r>
              <a:rPr lang="en-GB" dirty="0" err="1">
                <a:latin typeface="Comic Sans MS" panose="030F0702030302020204" pitchFamily="66" charset="0"/>
              </a:rPr>
              <a:t>Días</a:t>
            </a:r>
            <a:r>
              <a:rPr lang="en-GB" dirty="0">
                <a:latin typeface="Comic Sans MS" panose="030F0702030302020204" pitchFamily="66" charset="0"/>
              </a:rPr>
              <a:t> song in slide 2. Sing along!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If you can’t open the link, try to find it on YouTube: https://www.youtube.com/watch?v=IRXeDfxcjjc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5326FB-52DD-40DF-8DC3-C4DB43D2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869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125CA1A6-D318-42C4-A6B1-F5023D029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1125538"/>
            <a:ext cx="2233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243" name="Object 3">
            <a:extLst>
              <a:ext uri="{FF2B5EF4-FFF2-40B4-BE49-F238E27FC236}">
                <a16:creationId xmlns:a16="http://schemas.microsoft.com/office/drawing/2014/main" id="{B23E0F83-C928-4715-868E-F3C610BE0D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5914" y="1773238"/>
          <a:ext cx="3114675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Bitmap Image" r:id="rId3" imgW="3115110" imgH="4704762" progId="Paint.Picture">
                  <p:embed/>
                </p:oleObj>
              </mc:Choice>
              <mc:Fallback>
                <p:oleObj name="Bitmap Image" r:id="rId3" imgW="3115110" imgH="4704762" progId="Paint.Picture">
                  <p:embed/>
                  <p:pic>
                    <p:nvPicPr>
                      <p:cNvPr id="10243" name="Object 3">
                        <a:extLst>
                          <a:ext uri="{FF2B5EF4-FFF2-40B4-BE49-F238E27FC236}">
                            <a16:creationId xmlns:a16="http://schemas.microsoft.com/office/drawing/2014/main" id="{B23E0F83-C928-4715-868E-F3C610BE0D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4" y="1773238"/>
                        <a:ext cx="3114675" cy="470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>
            <a:extLst>
              <a:ext uri="{FF2B5EF4-FFF2-40B4-BE49-F238E27FC236}">
                <a16:creationId xmlns:a16="http://schemas.microsoft.com/office/drawing/2014/main" id="{8EE2F8DB-8111-41A3-A7F4-E9858D50AD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2263" y="1844675"/>
          <a:ext cx="29337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Bitmap Image" r:id="rId5" imgW="2933333" imgH="4610744" progId="Paint.Picture">
                  <p:embed/>
                </p:oleObj>
              </mc:Choice>
              <mc:Fallback>
                <p:oleObj name="Bitmap Image" r:id="rId5" imgW="2933333" imgH="4610744" progId="Paint.Picture">
                  <p:embed/>
                  <p:pic>
                    <p:nvPicPr>
                      <p:cNvPr id="10244" name="Object 4">
                        <a:extLst>
                          <a:ext uri="{FF2B5EF4-FFF2-40B4-BE49-F238E27FC236}">
                            <a16:creationId xmlns:a16="http://schemas.microsoft.com/office/drawing/2014/main" id="{8EE2F8DB-8111-41A3-A7F4-E9858D50AD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263" y="1844675"/>
                        <a:ext cx="29337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5">
            <a:extLst>
              <a:ext uri="{FF2B5EF4-FFF2-40B4-BE49-F238E27FC236}">
                <a16:creationId xmlns:a16="http://schemas.microsoft.com/office/drawing/2014/main" id="{8FD7A036-9CA6-421A-8F70-973A0AF96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GB" altLang="en-US" sz="3200" dirty="0">
                <a:latin typeface="Comic Sans MS" panose="030F0702030302020204" pitchFamily="66" charset="0"/>
              </a:rPr>
              <a:t>Tengo    el     </a:t>
            </a:r>
            <a:r>
              <a:rPr lang="en-GB" altLang="en-US" sz="3200" dirty="0" err="1">
                <a:latin typeface="Comic Sans MS" panose="030F0702030302020204" pitchFamily="66" charset="0"/>
              </a:rPr>
              <a:t>pelo</a:t>
            </a:r>
            <a:r>
              <a:rPr lang="en-GB" altLang="en-US" sz="3200" dirty="0">
                <a:latin typeface="Comic Sans MS" panose="030F0702030302020204" pitchFamily="66" charset="0"/>
              </a:rPr>
              <a:t>       </a:t>
            </a:r>
            <a:r>
              <a:rPr lang="en-GB" altLang="en-US" sz="3200" dirty="0" err="1">
                <a:latin typeface="Comic Sans MS" panose="030F0702030302020204" pitchFamily="66" charset="0"/>
              </a:rPr>
              <a:t>gris</a:t>
            </a:r>
            <a:r>
              <a:rPr lang="en-GB" altLang="en-US" sz="3200" dirty="0">
                <a:latin typeface="Comic Sans MS" panose="030F0702030302020204" pitchFamily="66" charset="0"/>
              </a:rPr>
              <a:t/>
            </a:r>
            <a:br>
              <a:rPr lang="en-GB" altLang="en-US" sz="3200" dirty="0">
                <a:latin typeface="Comic Sans MS" panose="030F0702030302020204" pitchFamily="66" charset="0"/>
              </a:rPr>
            </a:b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ten-go   el    pay-lo     </a:t>
            </a:r>
            <a:r>
              <a:rPr lang="en-GB" alt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grees</a:t>
            </a:r>
            <a:endParaRPr lang="en-GB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7A86B4-C3B0-4651-94F8-E98E4EEA2B5F}"/>
              </a:ext>
            </a:extLst>
          </p:cNvPr>
          <p:cNvCxnSpPr/>
          <p:nvPr/>
        </p:nvCxnSpPr>
        <p:spPr>
          <a:xfrm>
            <a:off x="4174434" y="689113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7AD053-805E-47E4-B422-FEA84F28BF10}"/>
              </a:ext>
            </a:extLst>
          </p:cNvPr>
          <p:cNvCxnSpPr/>
          <p:nvPr/>
        </p:nvCxnSpPr>
        <p:spPr>
          <a:xfrm>
            <a:off x="6559826" y="610497"/>
            <a:ext cx="0" cy="38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6E67D8-CD8B-42D6-B600-D8A5885C29CA}"/>
              </a:ext>
            </a:extLst>
          </p:cNvPr>
          <p:cNvCxnSpPr/>
          <p:nvPr/>
        </p:nvCxnSpPr>
        <p:spPr>
          <a:xfrm>
            <a:off x="8163339" y="689113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081048-32BA-4E6B-95F8-2AE92CF7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 sz="3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Can you spot the change for Alfred and Claire in the next two slides?</a:t>
            </a:r>
            <a:endParaRPr lang="en-GB" sz="3100" u="sng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44D2F-1471-46A9-A229-6AD8A1F5B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782" r="36237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41446-4BE9-41B7-8672-6C260E263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For people with red hair, we say; I am red haired.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A bit confusing, I know!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Also, there is a different word for red haired if you are a male or female. Can you spot the differences?</a:t>
            </a:r>
          </a:p>
          <a:p>
            <a:endParaRPr lang="en-GB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810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2DDBF427-E6D7-4AA7-ABF2-61FCE8C8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620713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219" name="Object 3">
            <a:extLst>
              <a:ext uri="{FF2B5EF4-FFF2-40B4-BE49-F238E27FC236}">
                <a16:creationId xmlns:a16="http://schemas.microsoft.com/office/drawing/2014/main" id="{B6EE3F63-E303-4BCC-86FE-5A08C753DB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689828"/>
              </p:ext>
            </p:extLst>
          </p:nvPr>
        </p:nvGraphicFramePr>
        <p:xfrm>
          <a:off x="4900268" y="1601787"/>
          <a:ext cx="2876550" cy="498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Bitmap Image" r:id="rId3" imgW="2876190" imgH="4982270" progId="Paint.Picture">
                  <p:embed/>
                </p:oleObj>
              </mc:Choice>
              <mc:Fallback>
                <p:oleObj name="Bitmap Image" r:id="rId3" imgW="2876190" imgH="4982270" progId="Paint.Picture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id="{B6EE3F63-E303-4BCC-86FE-5A08C753DB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268" y="1601787"/>
                        <a:ext cx="2876550" cy="498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>
            <a:extLst>
              <a:ext uri="{FF2B5EF4-FFF2-40B4-BE49-F238E27FC236}">
                <a16:creationId xmlns:a16="http://schemas.microsoft.com/office/drawing/2014/main" id="{EAB4910C-20EC-4DA3-A442-4FB65AAD4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908051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DB3E277E-AFF6-4D02-8943-3C42AFCD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341438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AC73BF2C-EFD6-4034-9109-524ED6717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GB" altLang="en-US" sz="3200" dirty="0">
                <a:latin typeface="Comic Sans MS" panose="030F0702030302020204" pitchFamily="66" charset="0"/>
              </a:rPr>
              <a:t>Soy      </a:t>
            </a:r>
            <a:r>
              <a:rPr lang="en-GB" altLang="en-US" sz="32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pelirrojo</a:t>
            </a:r>
            <a:r>
              <a:rPr lang="en-GB" altLang="en-US" sz="3200" dirty="0">
                <a:solidFill>
                  <a:schemeClr val="accent2"/>
                </a:solidFill>
                <a:latin typeface="Comic Sans MS" panose="030F0702030302020204" pitchFamily="66" charset="0"/>
              </a:rPr>
              <a:t/>
            </a:r>
            <a:br>
              <a:rPr lang="en-GB" altLang="en-US" sz="3200" dirty="0">
                <a:solidFill>
                  <a:schemeClr val="accent2"/>
                </a:solidFill>
                <a:latin typeface="Comic Sans MS" panose="030F0702030302020204" pitchFamily="66" charset="0"/>
              </a:rPr>
            </a:b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soy        </a:t>
            </a:r>
            <a:r>
              <a:rPr lang="en-GB" alt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peli</a:t>
            </a: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en-GB" alt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</a:t>
            </a: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-ho</a:t>
            </a:r>
            <a:endParaRPr lang="en-GB" altLang="en-US" sz="32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BDACC8-70CD-449F-A2DD-95DFB668DB9C}"/>
              </a:ext>
            </a:extLst>
          </p:cNvPr>
          <p:cNvCxnSpPr/>
          <p:nvPr/>
        </p:nvCxnSpPr>
        <p:spPr>
          <a:xfrm flipH="1">
            <a:off x="4797287" y="715617"/>
            <a:ext cx="102981" cy="271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515F58-3C8A-48D8-A050-74293B9C42AC}"/>
              </a:ext>
            </a:extLst>
          </p:cNvPr>
          <p:cNvCxnSpPr/>
          <p:nvPr/>
        </p:nvCxnSpPr>
        <p:spPr>
          <a:xfrm>
            <a:off x="6705600" y="728870"/>
            <a:ext cx="0" cy="357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00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2DDBF427-E6D7-4AA7-ABF2-61FCE8C8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620713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EAB4910C-20EC-4DA3-A442-4FB65AAD4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908051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DB3E277E-AFF6-4D02-8943-3C42AFCD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341438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222" name="Object 6">
            <a:extLst>
              <a:ext uri="{FF2B5EF4-FFF2-40B4-BE49-F238E27FC236}">
                <a16:creationId xmlns:a16="http://schemas.microsoft.com/office/drawing/2014/main" id="{65BBE28A-D1BB-4049-832D-7F5BEB5A48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465502"/>
              </p:ext>
            </p:extLst>
          </p:nvPr>
        </p:nvGraphicFramePr>
        <p:xfrm>
          <a:off x="4448451" y="1771651"/>
          <a:ext cx="2990850" cy="468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Bitmap Image" r:id="rId3" imgW="2991268" imgH="4686954" progId="Paint.Picture">
                  <p:embed/>
                </p:oleObj>
              </mc:Choice>
              <mc:Fallback>
                <p:oleObj name="Bitmap Image" r:id="rId3" imgW="2991268" imgH="4686954" progId="Paint.Picture">
                  <p:embed/>
                  <p:pic>
                    <p:nvPicPr>
                      <p:cNvPr id="9222" name="Object 6">
                        <a:extLst>
                          <a:ext uri="{FF2B5EF4-FFF2-40B4-BE49-F238E27FC236}">
                            <a16:creationId xmlns:a16="http://schemas.microsoft.com/office/drawing/2014/main" id="{65BBE28A-D1BB-4049-832D-7F5BEB5A48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8451" y="1771651"/>
                        <a:ext cx="2990850" cy="468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7">
            <a:extLst>
              <a:ext uri="{FF2B5EF4-FFF2-40B4-BE49-F238E27FC236}">
                <a16:creationId xmlns:a16="http://schemas.microsoft.com/office/drawing/2014/main" id="{AC73BF2C-EFD6-4034-9109-524ED6717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GB" altLang="en-US" sz="3200" dirty="0">
                <a:latin typeface="Comic Sans MS" panose="030F0702030302020204" pitchFamily="66" charset="0"/>
              </a:rPr>
              <a:t>Soy      </a:t>
            </a:r>
            <a:r>
              <a:rPr lang="en-GB" altLang="en-US" sz="3200" dirty="0" err="1">
                <a:solidFill>
                  <a:srgbClr val="FF0066"/>
                </a:solidFill>
                <a:latin typeface="Comic Sans MS" panose="030F0702030302020204" pitchFamily="66" charset="0"/>
              </a:rPr>
              <a:t>pelirroja</a:t>
            </a:r>
            <a:r>
              <a:rPr lang="en-GB" altLang="en-US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/>
            </a:r>
            <a:br>
              <a:rPr lang="en-GB" altLang="en-US" sz="3200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soy     </a:t>
            </a:r>
            <a:r>
              <a:rPr lang="en-GB" alt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peli</a:t>
            </a: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en-GB" alt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</a:t>
            </a: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-ha</a:t>
            </a:r>
            <a:endParaRPr lang="en-GB" altLang="en-US" sz="32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18CD17-C388-41FA-AE27-2B18A12EBE86}"/>
              </a:ext>
            </a:extLst>
          </p:cNvPr>
          <p:cNvCxnSpPr/>
          <p:nvPr/>
        </p:nvCxnSpPr>
        <p:spPr>
          <a:xfrm>
            <a:off x="4943061" y="755374"/>
            <a:ext cx="0" cy="232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66104B-9300-4641-9B31-FCE4E977A456}"/>
              </a:ext>
            </a:extLst>
          </p:cNvPr>
          <p:cNvCxnSpPr/>
          <p:nvPr/>
        </p:nvCxnSpPr>
        <p:spPr>
          <a:xfrm>
            <a:off x="6732104" y="715617"/>
            <a:ext cx="0" cy="271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413660-4021-4494-90DF-5A7353CA10C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GB" u="sng" dirty="0">
                <a:latin typeface="Comic Sans MS" panose="030F0702030302020204" pitchFamily="66" charset="0"/>
              </a:rPr>
              <a:t>Did you spot the difference?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B2147A-603F-464E-95CF-7F05FB373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1"/>
          </a:solidFill>
        </p:spPr>
        <p:txBody>
          <a:bodyPr/>
          <a:lstStyle/>
          <a:p>
            <a:pPr marL="0" indent="0">
              <a:buNone/>
            </a:pPr>
            <a:r>
              <a:rPr lang="en-GB" dirty="0" err="1">
                <a:latin typeface="Comic Sans MS" panose="030F0702030302020204" pitchFamily="66" charset="0"/>
              </a:rPr>
              <a:t>Pelirroj</a:t>
            </a:r>
            <a:r>
              <a:rPr lang="en-GB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GB" dirty="0">
                <a:latin typeface="Comic Sans MS" panose="030F0702030302020204" pitchFamily="66" charset="0"/>
              </a:rPr>
              <a:t> is used for males (men and boys)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>
                <a:latin typeface="Comic Sans MS" panose="030F0702030302020204" pitchFamily="66" charset="0"/>
              </a:rPr>
              <a:t>Pelirroj</a:t>
            </a:r>
            <a:r>
              <a:rPr lang="en-GB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GB" dirty="0">
                <a:latin typeface="Comic Sans MS" panose="030F0702030302020204" pitchFamily="66" charset="0"/>
              </a:rPr>
              <a:t> is used for females ( women and girls)</a:t>
            </a:r>
            <a:endParaRPr lang="en-GB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E38FA-92E7-485A-B47F-A98B43FA7D9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solidFill>
            <a:schemeClr val="accent1"/>
          </a:solidFill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Comic Sans MS" panose="030F0702030302020204" pitchFamily="66" charset="0"/>
              </a:rPr>
              <a:t>Soy </a:t>
            </a:r>
            <a:r>
              <a:rPr lang="en-GB" alt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pelirrojo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78A6B7-8EC7-4125-95EE-91BD974D22C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solidFill>
            <a:schemeClr val="accent1"/>
          </a:solidFill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Comic Sans MS" panose="030F0702030302020204" pitchFamily="66" charset="0"/>
              </a:rPr>
              <a:t>Soy </a:t>
            </a:r>
            <a:r>
              <a:rPr lang="en-GB" altLang="en-US" dirty="0" err="1">
                <a:solidFill>
                  <a:srgbClr val="FF0066"/>
                </a:solidFill>
                <a:latin typeface="Comic Sans MS" panose="030F0702030302020204" pitchFamily="66" charset="0"/>
              </a:rPr>
              <a:t>pelirroja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EC3A1B-EF07-471D-A2DF-FF2A8C6D414A}"/>
              </a:ext>
            </a:extLst>
          </p:cNvPr>
          <p:cNvSpPr/>
          <p:nvPr/>
        </p:nvSpPr>
        <p:spPr>
          <a:xfrm>
            <a:off x="1047280" y="6335038"/>
            <a:ext cx="224151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22.06.20 L.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Interian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6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D3C86B-BDA2-4088-96EF-05D34DA3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GB" sz="4000" u="sng" dirty="0">
                <a:solidFill>
                  <a:srgbClr val="FFFFFF"/>
                </a:solidFill>
                <a:latin typeface="Comic Sans MS" panose="030F0702030302020204" pitchFamily="66" charset="0"/>
              </a:rPr>
              <a:t>Instructions for slides 16 &amp; 17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5119D-6254-4FBD-9DC5-513EBD55F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4144889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Use the power point in slide show mode 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Grab a pen and piece of paper.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Can you guess what the sentences mean?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The answers are on slide 17. 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998F5-D50E-4567-B7AD-6224D617B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80" b="14240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4C4146-9A9F-4016-A3A0-EC4B0889E91A}"/>
              </a:ext>
            </a:extLst>
          </p:cNvPr>
          <p:cNvSpPr/>
          <p:nvPr/>
        </p:nvSpPr>
        <p:spPr>
          <a:xfrm>
            <a:off x="1047280" y="6335038"/>
            <a:ext cx="224151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22.06.20 L.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Interian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408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>
            <a:extLst>
              <a:ext uri="{FF2B5EF4-FFF2-40B4-BE49-F238E27FC236}">
                <a16:creationId xmlns:a16="http://schemas.microsoft.com/office/drawing/2014/main" id="{BE5C8BC6-6A48-44B1-AEDA-2CD9A609E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404813"/>
            <a:ext cx="3097212" cy="1028700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Tengo el </a:t>
            </a:r>
            <a:r>
              <a:rPr lang="en-GB" altLang="en-US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pelo</a:t>
            </a: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negro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F685ABDE-E5FD-4589-A2E9-D5DBA09AA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1" y="404813"/>
            <a:ext cx="3097213" cy="1028700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Tengo el </a:t>
            </a:r>
            <a:r>
              <a:rPr lang="en-GB" altLang="en-US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pelo</a:t>
            </a: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rubio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9FEEEA6C-C447-4508-8C48-0695A01B7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726" y="1876426"/>
            <a:ext cx="3097213" cy="1522413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Tengo el </a:t>
            </a:r>
            <a:r>
              <a:rPr lang="en-GB" altLang="en-US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pelo</a:t>
            </a: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castaño</a:t>
            </a:r>
            <a:endParaRPr lang="en-GB" alt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A7B9A588-A719-4F77-B3A8-69703EB6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964" y="2125663"/>
            <a:ext cx="2905125" cy="1579562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Soy </a:t>
            </a:r>
            <a:r>
              <a:rPr lang="en-GB" altLang="en-US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pelirrojo</a:t>
            </a: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6E131C99-1624-4C79-8D31-5E115EE3F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781" y="2637632"/>
            <a:ext cx="2484437" cy="1751012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Soy </a:t>
            </a:r>
            <a:r>
              <a:rPr lang="en-GB" altLang="en-US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pelirroja</a:t>
            </a: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E19AE6FB-8D7A-4B74-B84C-E6AFEB2BE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995" y="4135922"/>
            <a:ext cx="3097213" cy="1522413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Tengo el </a:t>
            </a:r>
            <a:r>
              <a:rPr lang="en-GB" altLang="en-US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pelo</a:t>
            </a: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gris</a:t>
            </a:r>
            <a:endParaRPr lang="en-GB" alt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>
            <a:extLst>
              <a:ext uri="{FF2B5EF4-FFF2-40B4-BE49-F238E27FC236}">
                <a16:creationId xmlns:a16="http://schemas.microsoft.com/office/drawing/2014/main" id="{BE5C8BC6-6A48-44B1-AEDA-2CD9A609E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404813"/>
            <a:ext cx="3097212" cy="1028700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I have </a:t>
            </a: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black </a:t>
            </a: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hair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F685ABDE-E5FD-4589-A2E9-D5DBA09AA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1" y="404813"/>
            <a:ext cx="3097213" cy="1028700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I have </a:t>
            </a:r>
            <a:r>
              <a:rPr lang="en-GB" altLang="en-US" sz="2800" b="1" dirty="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blond </a:t>
            </a: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hair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9FEEEA6C-C447-4508-8C48-0695A01B7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726" y="1876426"/>
            <a:ext cx="3097213" cy="1522413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I have </a:t>
            </a:r>
            <a:r>
              <a:rPr lang="en-GB" altLang="en-US" sz="2800" b="1" dirty="0">
                <a:solidFill>
                  <a:srgbClr val="9933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brown </a:t>
            </a: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hair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A7B9A588-A719-4F77-B3A8-69703EB6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964" y="2125663"/>
            <a:ext cx="2905125" cy="1579562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I have   </a:t>
            </a:r>
            <a:r>
              <a:rPr lang="en-GB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red </a:t>
            </a: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hair</a:t>
            </a:r>
            <a:r>
              <a:rPr lang="en-GB" alt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(boy)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6E131C99-1624-4C79-8D31-5E115EE3F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4089" y="2830513"/>
            <a:ext cx="2484437" cy="1751012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I have  </a:t>
            </a:r>
            <a:r>
              <a:rPr lang="en-GB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red </a:t>
            </a: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hair</a:t>
            </a:r>
            <a:r>
              <a:rPr lang="en-GB" alt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(girl)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B2C8547D-5E6C-4A78-9C84-BA02873E8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466" y="4016652"/>
            <a:ext cx="3097213" cy="1522413"/>
          </a:xfrm>
          <a:prstGeom prst="wedgeEllipseCallout">
            <a:avLst>
              <a:gd name="adj1" fmla="val -61537"/>
              <a:gd name="adj2" fmla="val 90884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I have </a:t>
            </a:r>
            <a:r>
              <a:rPr lang="en-GB" altLang="en-US" sz="2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grey </a:t>
            </a:r>
            <a:r>
              <a:rPr lang="en-GB" alt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hair</a:t>
            </a:r>
            <a:endParaRPr lang="en-GB" altLang="en-US" sz="28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D3C86B-BDA2-4088-96EF-05D34DA3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GB" sz="4000" u="sng" dirty="0">
                <a:solidFill>
                  <a:srgbClr val="FFFFFF"/>
                </a:solidFill>
                <a:latin typeface="Comic Sans MS" panose="030F0702030302020204" pitchFamily="66" charset="0"/>
              </a:rPr>
              <a:t>Instructions for slides 19 - 21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5119D-6254-4FBD-9DC5-513EBD55F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4144889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Comic Sans MS" panose="030F0702030302020204" pitchFamily="66" charset="0"/>
              </a:rPr>
              <a:t>You have to look at the pictures of the people on slide 19.</a:t>
            </a:r>
          </a:p>
          <a:p>
            <a:r>
              <a:rPr lang="en-GB" sz="2200" dirty="0">
                <a:latin typeface="Comic Sans MS" panose="030F0702030302020204" pitchFamily="66" charset="0"/>
              </a:rPr>
              <a:t>Read the sentences on slide 20, and try to work out which hair description belongs to which person.</a:t>
            </a:r>
          </a:p>
          <a:p>
            <a:r>
              <a:rPr lang="en-GB" sz="2200" dirty="0">
                <a:latin typeface="Comic Sans MS" panose="030F0702030302020204" pitchFamily="66" charset="0"/>
              </a:rPr>
              <a:t> </a:t>
            </a:r>
            <a:r>
              <a:rPr lang="en-GB" sz="2400" dirty="0">
                <a:latin typeface="Comic Sans MS" panose="030F0702030302020204" pitchFamily="66" charset="0"/>
              </a:rPr>
              <a:t>The answers are on slide 21. 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998F5-D50E-4567-B7AD-6224D617B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80" b="14240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4C4146-9A9F-4016-A3A0-EC4B0889E91A}"/>
              </a:ext>
            </a:extLst>
          </p:cNvPr>
          <p:cNvSpPr/>
          <p:nvPr/>
        </p:nvSpPr>
        <p:spPr>
          <a:xfrm>
            <a:off x="2426404" y="6222285"/>
            <a:ext cx="224151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22.06.20 L.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Interian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432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Group 2">
            <a:extLst>
              <a:ext uri="{FF2B5EF4-FFF2-40B4-BE49-F238E27FC236}">
                <a16:creationId xmlns:a16="http://schemas.microsoft.com/office/drawing/2014/main" id="{1F5FE7C4-4311-46AD-B12A-0F71262957FE}"/>
              </a:ext>
            </a:extLst>
          </p:cNvPr>
          <p:cNvGraphicFramePr>
            <a:graphicFrameLocks noGrp="1"/>
          </p:cNvGraphicFramePr>
          <p:nvPr/>
        </p:nvGraphicFramePr>
        <p:xfrm>
          <a:off x="2135188" y="188914"/>
          <a:ext cx="7632700" cy="4319587"/>
        </p:xfrm>
        <a:graphic>
          <a:graphicData uri="http://schemas.openxmlformats.org/drawingml/2006/table">
            <a:tbl>
              <a:tblPr/>
              <a:tblGrid>
                <a:gridCol w="2544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3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4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034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4" marR="914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4" marR="914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4" marR="914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6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4" marR="914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4" marR="914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4" marR="914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572" name="Object 20">
            <a:hlinkClick r:id="" action="ppaction://ole?verb=0" highlightClick="1"/>
            <a:extLst>
              <a:ext uri="{FF2B5EF4-FFF2-40B4-BE49-F238E27FC236}">
                <a16:creationId xmlns:a16="http://schemas.microsoft.com/office/drawing/2014/main" id="{F9DF4622-3F53-478C-AF6C-04E8AC5A11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4" y="333376"/>
          <a:ext cx="1309687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8" name="Bitmap Image" r:id="rId3" imgW="3038095" imgH="4676190" progId="Paint.Picture">
                  <p:embed/>
                </p:oleObj>
              </mc:Choice>
              <mc:Fallback>
                <p:oleObj name="Bitmap Image" r:id="rId3" imgW="3038095" imgH="4676190" progId="Paint.Picture">
                  <p:embed/>
                  <p:pic>
                    <p:nvPicPr>
                      <p:cNvPr id="23572" name="Object 20">
                        <a:hlinkClick r:id="" action="ppaction://ole?verb=0" highlightClick="1"/>
                        <a:extLst>
                          <a:ext uri="{FF2B5EF4-FFF2-40B4-BE49-F238E27FC236}">
                            <a16:creationId xmlns:a16="http://schemas.microsoft.com/office/drawing/2014/main" id="{F9DF4622-3F53-478C-AF6C-04E8AC5A11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333376"/>
                        <a:ext cx="1309687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73" name="Object 21">
            <a:hlinkClick r:id="" action="ppaction://ole?verb=0" highlightClick="1"/>
            <a:extLst>
              <a:ext uri="{FF2B5EF4-FFF2-40B4-BE49-F238E27FC236}">
                <a16:creationId xmlns:a16="http://schemas.microsoft.com/office/drawing/2014/main" id="{E1B9C812-14DA-4EFE-8A45-11B0F21D50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3838" y="333375"/>
          <a:ext cx="1350962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9" name="Bitmap Image" r:id="rId5" imgW="3115110" imgH="4704762" progId="Paint.Picture">
                  <p:embed/>
                </p:oleObj>
              </mc:Choice>
              <mc:Fallback>
                <p:oleObj name="Bitmap Image" r:id="rId5" imgW="3115110" imgH="4704762" progId="Paint.Picture">
                  <p:embed/>
                  <p:pic>
                    <p:nvPicPr>
                      <p:cNvPr id="23573" name="Object 21">
                        <a:hlinkClick r:id="" action="ppaction://ole?verb=0" highlightClick="1"/>
                        <a:extLst>
                          <a:ext uri="{FF2B5EF4-FFF2-40B4-BE49-F238E27FC236}">
                            <a16:creationId xmlns:a16="http://schemas.microsoft.com/office/drawing/2014/main" id="{E1B9C812-14DA-4EFE-8A45-11B0F21D50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838" y="333375"/>
                        <a:ext cx="1350962" cy="203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74" name="Object 22">
            <a:extLst>
              <a:ext uri="{FF2B5EF4-FFF2-40B4-BE49-F238E27FC236}">
                <a16:creationId xmlns:a16="http://schemas.microsoft.com/office/drawing/2014/main" id="{8810AC50-B954-4862-B550-31E40AE51A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7664" y="476251"/>
          <a:ext cx="1125537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0" name="Bitmap Image" r:id="rId7" imgW="3067478" imgH="4904762" progId="Paint.Picture">
                  <p:embed/>
                </p:oleObj>
              </mc:Choice>
              <mc:Fallback>
                <p:oleObj name="Bitmap Image" r:id="rId7" imgW="3067478" imgH="4904762" progId="Paint.Picture">
                  <p:embed/>
                  <p:pic>
                    <p:nvPicPr>
                      <p:cNvPr id="23574" name="Object 22">
                        <a:extLst>
                          <a:ext uri="{FF2B5EF4-FFF2-40B4-BE49-F238E27FC236}">
                            <a16:creationId xmlns:a16="http://schemas.microsoft.com/office/drawing/2014/main" id="{8810AC50-B954-4862-B550-31E40AE51A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7664" y="476251"/>
                        <a:ext cx="1125537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76" name="Object 24">
            <a:extLst>
              <a:ext uri="{FF2B5EF4-FFF2-40B4-BE49-F238E27FC236}">
                <a16:creationId xmlns:a16="http://schemas.microsoft.com/office/drawing/2014/main" id="{B9C0924A-A278-4B0D-ABD5-E1CAB636E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8300" y="2565401"/>
          <a:ext cx="985838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1" name="Bitmap Image" r:id="rId9" imgW="2771429" imgH="5057143" progId="Paint.Picture">
                  <p:embed/>
                </p:oleObj>
              </mc:Choice>
              <mc:Fallback>
                <p:oleObj name="Bitmap Image" r:id="rId9" imgW="2771429" imgH="5057143" progId="Paint.Picture">
                  <p:embed/>
                  <p:pic>
                    <p:nvPicPr>
                      <p:cNvPr id="23576" name="Object 24">
                        <a:extLst>
                          <a:ext uri="{FF2B5EF4-FFF2-40B4-BE49-F238E27FC236}">
                            <a16:creationId xmlns:a16="http://schemas.microsoft.com/office/drawing/2014/main" id="{B9C0924A-A278-4B0D-ABD5-E1CAB636E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2565401"/>
                        <a:ext cx="985838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79" name="Object 27">
            <a:extLst>
              <a:ext uri="{FF2B5EF4-FFF2-40B4-BE49-F238E27FC236}">
                <a16:creationId xmlns:a16="http://schemas.microsoft.com/office/drawing/2014/main" id="{09532658-8A9E-4CF2-85B5-75BE2B08C1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3" y="2565401"/>
          <a:ext cx="1128712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2" name="Bitmap Image" r:id="rId11" imgW="3010320" imgH="4800000" progId="Paint.Picture">
                  <p:embed/>
                </p:oleObj>
              </mc:Choice>
              <mc:Fallback>
                <p:oleObj name="Bitmap Image" r:id="rId11" imgW="3010320" imgH="4800000" progId="Paint.Picture">
                  <p:embed/>
                  <p:pic>
                    <p:nvPicPr>
                      <p:cNvPr id="23579" name="Object 27">
                        <a:extLst>
                          <a:ext uri="{FF2B5EF4-FFF2-40B4-BE49-F238E27FC236}">
                            <a16:creationId xmlns:a16="http://schemas.microsoft.com/office/drawing/2014/main" id="{09532658-8A9E-4CF2-85B5-75BE2B08C1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2565401"/>
                        <a:ext cx="1128712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14" name="TextBox 1">
            <a:extLst>
              <a:ext uri="{FF2B5EF4-FFF2-40B4-BE49-F238E27FC236}">
                <a16:creationId xmlns:a16="http://schemas.microsoft.com/office/drawing/2014/main" id="{FF277A0A-A408-4DC6-82F2-5F8F8FD0F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26" y="5157789"/>
            <a:ext cx="5324475" cy="11080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6600">
                <a:solidFill>
                  <a:srgbClr val="000000"/>
                </a:solidFill>
                <a:latin typeface="Comic Sans MS" panose="030F0702030302020204" pitchFamily="66" charset="0"/>
              </a:rPr>
              <a:t>¿Quién es?</a:t>
            </a:r>
          </a:p>
        </p:txBody>
      </p:sp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F9211C13-F56B-41E7-9085-5588D8E87C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010727"/>
              </p:ext>
            </p:extLst>
          </p:nvPr>
        </p:nvGraphicFramePr>
        <p:xfrm>
          <a:off x="8098214" y="2602047"/>
          <a:ext cx="1125537" cy="1763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3" name="Bitmap Image" r:id="rId13" imgW="2991268" imgH="4686954" progId="Paint.Picture">
                  <p:embed/>
                </p:oleObj>
              </mc:Choice>
              <mc:Fallback>
                <p:oleObj name="Bitmap Image" r:id="rId13" imgW="2991268" imgH="4686954" progId="Paint.Picture">
                  <p:embed/>
                  <p:pic>
                    <p:nvPicPr>
                      <p:cNvPr id="10" name="Object 6">
                        <a:extLst>
                          <a:ext uri="{FF2B5EF4-FFF2-40B4-BE49-F238E27FC236}">
                            <a16:creationId xmlns:a16="http://schemas.microsoft.com/office/drawing/2014/main" id="{588BBE9D-58DE-46CA-A110-1EBE88EE80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8214" y="2602047"/>
                        <a:ext cx="1125537" cy="1763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0EBD6-3D90-4539-8EFA-7978284756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B006B-412C-4A6D-99AA-225087EB06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uenos Dias Song KS2">
            <a:hlinkClick r:id="" action="ppaction://media"/>
            <a:extLst>
              <a:ext uri="{FF2B5EF4-FFF2-40B4-BE49-F238E27FC236}">
                <a16:creationId xmlns:a16="http://schemas.microsoft.com/office/drawing/2014/main" id="{9BF19883-B7CA-410D-88DC-A133AA0F44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2099925" cy="907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9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4CA3-E1BA-4BEE-90B4-2C80B07A6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>
                <a:latin typeface="Comic Sans MS" panose="030F0702030302020204" pitchFamily="66" charset="0"/>
              </a:rPr>
              <a:t>¿</a:t>
            </a:r>
            <a:r>
              <a:rPr lang="en-GB" altLang="en-US" err="1">
                <a:latin typeface="Comic Sans MS" panose="030F0702030302020204" pitchFamily="66" charset="0"/>
              </a:rPr>
              <a:t>Quién</a:t>
            </a:r>
            <a:r>
              <a:rPr lang="en-GB" altLang="en-US">
                <a:latin typeface="Comic Sans MS" panose="030F0702030302020204" pitchFamily="66" charset="0"/>
              </a:rPr>
              <a:t> 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805C7-7A4B-4C63-9670-3AFA6BB82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Tengo el </a:t>
            </a:r>
            <a:r>
              <a:rPr lang="en-GB" dirty="0" err="1">
                <a:latin typeface="Comic Sans MS" panose="030F0702030302020204" pitchFamily="66" charset="0"/>
              </a:rPr>
              <a:t>pelo</a:t>
            </a:r>
            <a:r>
              <a:rPr lang="en-GB" dirty="0">
                <a:latin typeface="Comic Sans MS" panose="030F0702030302020204" pitchFamily="66" charset="0"/>
              </a:rPr>
              <a:t> rubio =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Tengo el </a:t>
            </a:r>
            <a:r>
              <a:rPr lang="en-GB" dirty="0" err="1">
                <a:latin typeface="Comic Sans MS" panose="030F0702030302020204" pitchFamily="66" charset="0"/>
              </a:rPr>
              <a:t>pelo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gris</a:t>
            </a:r>
            <a:r>
              <a:rPr lang="en-GB" dirty="0">
                <a:latin typeface="Comic Sans MS" panose="030F0702030302020204" pitchFamily="66" charset="0"/>
              </a:rPr>
              <a:t> =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Tengo el </a:t>
            </a:r>
            <a:r>
              <a:rPr lang="en-GB" dirty="0" err="1">
                <a:latin typeface="Comic Sans MS" panose="030F0702030302020204" pitchFamily="66" charset="0"/>
              </a:rPr>
              <a:t>pelo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castaño</a:t>
            </a:r>
            <a:r>
              <a:rPr lang="en-GB" dirty="0">
                <a:latin typeface="Comic Sans MS" panose="030F0702030302020204" pitchFamily="66" charset="0"/>
              </a:rPr>
              <a:t> =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Soy </a:t>
            </a:r>
            <a:r>
              <a:rPr lang="en-GB" dirty="0" err="1">
                <a:latin typeface="Comic Sans MS" panose="030F0702030302020204" pitchFamily="66" charset="0"/>
              </a:rPr>
              <a:t>pelirroja</a:t>
            </a:r>
            <a:r>
              <a:rPr lang="en-GB" dirty="0">
                <a:latin typeface="Comic Sans MS" panose="030F0702030302020204" pitchFamily="66" charset="0"/>
              </a:rPr>
              <a:t> =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Tengo el </a:t>
            </a:r>
            <a:r>
              <a:rPr lang="en-GB" dirty="0" err="1">
                <a:latin typeface="Comic Sans MS" panose="030F0702030302020204" pitchFamily="66" charset="0"/>
              </a:rPr>
              <a:t>pelo</a:t>
            </a:r>
            <a:r>
              <a:rPr lang="en-GB" dirty="0">
                <a:latin typeface="Comic Sans MS" panose="030F0702030302020204" pitchFamily="66" charset="0"/>
              </a:rPr>
              <a:t> negro =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Soy </a:t>
            </a:r>
            <a:r>
              <a:rPr lang="en-GB" dirty="0" err="1">
                <a:latin typeface="Comic Sans MS" panose="030F0702030302020204" pitchFamily="66" charset="0"/>
              </a:rPr>
              <a:t>pelirrojo</a:t>
            </a:r>
            <a:r>
              <a:rPr lang="en-GB" dirty="0">
                <a:latin typeface="Comic Sans MS" panose="030F0702030302020204" pitchFamily="66" charset="0"/>
              </a:rPr>
              <a:t> =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19B59-3686-499A-A31C-FCBA99E9D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057" y="1663390"/>
            <a:ext cx="3796790" cy="175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83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4CA3-E1BA-4BEE-90B4-2C80B07A6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>
                <a:latin typeface="Comic Sans MS" panose="030F0702030302020204" pitchFamily="66" charset="0"/>
              </a:rPr>
              <a:t>¿</a:t>
            </a:r>
            <a:r>
              <a:rPr lang="en-GB" altLang="en-US" err="1">
                <a:latin typeface="Comic Sans MS" panose="030F0702030302020204" pitchFamily="66" charset="0"/>
              </a:rPr>
              <a:t>Quién</a:t>
            </a:r>
            <a:r>
              <a:rPr lang="en-GB" altLang="en-US">
                <a:latin typeface="Comic Sans MS" panose="030F0702030302020204" pitchFamily="66" charset="0"/>
              </a:rPr>
              <a:t> 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805C7-7A4B-4C63-9670-3AFA6BB82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Tengo el </a:t>
            </a:r>
            <a:r>
              <a:rPr lang="en-GB" dirty="0" err="1">
                <a:latin typeface="Comic Sans MS" panose="030F0702030302020204" pitchFamily="66" charset="0"/>
              </a:rPr>
              <a:t>pelo</a:t>
            </a:r>
            <a:r>
              <a:rPr lang="en-GB" dirty="0">
                <a:latin typeface="Comic Sans MS" panose="030F0702030302020204" pitchFamily="66" charset="0"/>
              </a:rPr>
              <a:t> rubio = Anita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Tengo el </a:t>
            </a:r>
            <a:r>
              <a:rPr lang="en-GB" dirty="0" err="1">
                <a:latin typeface="Comic Sans MS" panose="030F0702030302020204" pitchFamily="66" charset="0"/>
              </a:rPr>
              <a:t>pelo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gris</a:t>
            </a:r>
            <a:r>
              <a:rPr lang="en-GB" dirty="0">
                <a:latin typeface="Comic Sans MS" panose="030F0702030302020204" pitchFamily="66" charset="0"/>
              </a:rPr>
              <a:t> = Susan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Tengo el </a:t>
            </a:r>
            <a:r>
              <a:rPr lang="en-GB" dirty="0" err="1">
                <a:latin typeface="Comic Sans MS" panose="030F0702030302020204" pitchFamily="66" charset="0"/>
              </a:rPr>
              <a:t>pelo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castaño</a:t>
            </a:r>
            <a:r>
              <a:rPr lang="en-GB" dirty="0">
                <a:latin typeface="Comic Sans MS" panose="030F0702030302020204" pitchFamily="66" charset="0"/>
              </a:rPr>
              <a:t> = Maria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Soy </a:t>
            </a:r>
            <a:r>
              <a:rPr lang="en-GB" dirty="0" err="1">
                <a:latin typeface="Comic Sans MS" panose="030F0702030302020204" pitchFamily="66" charset="0"/>
              </a:rPr>
              <a:t>pelirroja</a:t>
            </a:r>
            <a:r>
              <a:rPr lang="en-GB" dirty="0">
                <a:latin typeface="Comic Sans MS" panose="030F0702030302020204" pitchFamily="66" charset="0"/>
              </a:rPr>
              <a:t> = Claire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Tengo el </a:t>
            </a:r>
            <a:r>
              <a:rPr lang="en-GB" dirty="0" err="1">
                <a:latin typeface="Comic Sans MS" panose="030F0702030302020204" pitchFamily="66" charset="0"/>
              </a:rPr>
              <a:t>pelo</a:t>
            </a:r>
            <a:r>
              <a:rPr lang="en-GB" dirty="0">
                <a:latin typeface="Comic Sans MS" panose="030F0702030302020204" pitchFamily="66" charset="0"/>
              </a:rPr>
              <a:t> negro = Max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Soy </a:t>
            </a:r>
            <a:r>
              <a:rPr lang="en-GB" dirty="0" err="1">
                <a:latin typeface="Comic Sans MS" panose="030F0702030302020204" pitchFamily="66" charset="0"/>
              </a:rPr>
              <a:t>pelirrojo</a:t>
            </a:r>
            <a:r>
              <a:rPr lang="en-GB" dirty="0">
                <a:latin typeface="Comic Sans MS" panose="030F0702030302020204" pitchFamily="66" charset="0"/>
              </a:rPr>
              <a:t> = Frans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19B59-3686-499A-A31C-FCBA99E9D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057" y="1663390"/>
            <a:ext cx="3796790" cy="175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55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D3C86B-BDA2-4088-96EF-05D34DA3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GB" sz="4000" u="sng" dirty="0">
                <a:solidFill>
                  <a:srgbClr val="FFFFFF"/>
                </a:solidFill>
                <a:latin typeface="Comic Sans MS" panose="030F0702030302020204" pitchFamily="66" charset="0"/>
              </a:rPr>
              <a:t>Instructions for slides 22 &amp; 23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5119D-6254-4FBD-9DC5-513EBD55F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4144889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Comic Sans MS" panose="030F0702030302020204" pitchFamily="66" charset="0"/>
              </a:rPr>
              <a:t>Can you unjumble the hair colour written in red on the next slide?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The answers are on slide 24. 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998F5-D50E-4567-B7AD-6224D617B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80" b="14240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4C4146-9A9F-4016-A3A0-EC4B0889E91A}"/>
              </a:ext>
            </a:extLst>
          </p:cNvPr>
          <p:cNvSpPr/>
          <p:nvPr/>
        </p:nvSpPr>
        <p:spPr>
          <a:xfrm>
            <a:off x="2426404" y="6222285"/>
            <a:ext cx="224151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22.06.20 L.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Interian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001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EEE8D9F-FB69-4D92-9C44-44F6B718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" b="1143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A18340-FD14-45A8-85DD-76D126B98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r>
              <a:rPr lang="en-GB" sz="3600">
                <a:latin typeface="Comic Sans MS" panose="030F0702030302020204" pitchFamily="66" charset="0"/>
              </a:rPr>
              <a:t>Unjumble - Ordenar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0B4F02-33B7-4532-A493-6FB91B12B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1800" dirty="0">
                <a:latin typeface="Comic Sans MS" panose="030F0702030302020204" pitchFamily="66" charset="0"/>
              </a:rPr>
              <a:t>Tengo el </a:t>
            </a:r>
            <a:r>
              <a:rPr lang="en-US" altLang="en-US" sz="1800" dirty="0" err="1">
                <a:latin typeface="Comic Sans MS" panose="030F0702030302020204" pitchFamily="66" charset="0"/>
              </a:rPr>
              <a:t>pelo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buoir</a:t>
            </a:r>
            <a:endParaRPr lang="en-US" alt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 startAt="2"/>
            </a:pPr>
            <a:r>
              <a:rPr lang="en-US" altLang="en-US" sz="1800" dirty="0">
                <a:latin typeface="Comic Sans MS" panose="030F0702030302020204" pitchFamily="66" charset="0"/>
              </a:rPr>
              <a:t>Tengo el </a:t>
            </a:r>
            <a:r>
              <a:rPr lang="en-US" altLang="en-US" sz="1800" dirty="0" err="1">
                <a:latin typeface="Comic Sans MS" panose="030F0702030302020204" pitchFamily="66" charset="0"/>
              </a:rPr>
              <a:t>pelo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stacaoñ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</a:p>
          <a:p>
            <a:pPr marL="514350" indent="-514350">
              <a:buAutoNum type="arabicPeriod" startAt="2"/>
            </a:pPr>
            <a:r>
              <a:rPr lang="en-US" altLang="en-US" sz="1800" dirty="0">
                <a:latin typeface="Comic Sans MS" panose="030F0702030302020204" pitchFamily="66" charset="0"/>
              </a:rPr>
              <a:t>Tengo el </a:t>
            </a:r>
            <a:r>
              <a:rPr lang="en-US" altLang="en-US" sz="1800" dirty="0" err="1">
                <a:latin typeface="Comic Sans MS" panose="030F0702030302020204" pitchFamily="66" charset="0"/>
              </a:rPr>
              <a:t>pelo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rogne</a:t>
            </a:r>
            <a:r>
              <a:rPr lang="en-US" altLang="en-US" sz="1800" dirty="0">
                <a:latin typeface="Comic Sans MS" panose="030F0702030302020204" pitchFamily="66" charset="0"/>
              </a:rPr>
              <a:t>                           </a:t>
            </a:r>
          </a:p>
          <a:p>
            <a:pPr marL="514350" indent="-514350">
              <a:buAutoNum type="arabicPeriod" startAt="2"/>
            </a:pPr>
            <a:r>
              <a:rPr lang="en-US" altLang="en-US" sz="1800" dirty="0">
                <a:latin typeface="Comic Sans MS" panose="030F0702030302020204" pitchFamily="66" charset="0"/>
              </a:rPr>
              <a:t>Tengo el </a:t>
            </a:r>
            <a:r>
              <a:rPr lang="en-US" altLang="en-US" sz="1800" dirty="0" err="1">
                <a:latin typeface="Comic Sans MS" panose="030F0702030302020204" pitchFamily="66" charset="0"/>
              </a:rPr>
              <a:t>pelo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srig</a:t>
            </a:r>
            <a:endParaRPr lang="en-US" alt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 startAt="2"/>
            </a:pPr>
            <a:r>
              <a:rPr lang="en-US" altLang="en-US" sz="1800" dirty="0">
                <a:latin typeface="Comic Sans MS" panose="030F0702030302020204" pitchFamily="66" charset="0"/>
              </a:rPr>
              <a:t>Soy </a:t>
            </a:r>
            <a:r>
              <a:rPr lang="en-US" altLang="en-US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rrjoelpio</a:t>
            </a:r>
            <a:endParaRPr lang="en-US" alt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 startAt="2"/>
            </a:pPr>
            <a:r>
              <a:rPr lang="en-US" altLang="en-US" sz="1800" dirty="0">
                <a:latin typeface="Comic Sans MS" panose="030F0702030302020204" pitchFamily="66" charset="0"/>
              </a:rPr>
              <a:t>Soy </a:t>
            </a:r>
            <a:r>
              <a:rPr lang="en-US" altLang="en-US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rrjaelpio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0595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FABBD93-58A3-4068-A0AE-24EA80F98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" b="1143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A18340-FD14-45A8-85DD-76D126B98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r>
              <a:rPr lang="en-GB" sz="3600">
                <a:latin typeface="Comic Sans MS" panose="030F0702030302020204" pitchFamily="66" charset="0"/>
              </a:rPr>
              <a:t>Unjumble - Ordenar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0B4F02-33B7-4532-A493-6FB91B12B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1800" dirty="0">
                <a:latin typeface="Comic Sans MS" panose="030F0702030302020204" pitchFamily="66" charset="0"/>
              </a:rPr>
              <a:t>Tengo el </a:t>
            </a:r>
            <a:r>
              <a:rPr lang="en-US" altLang="en-US" sz="1800" dirty="0" err="1">
                <a:latin typeface="Comic Sans MS" panose="030F0702030302020204" pitchFamily="66" charset="0"/>
              </a:rPr>
              <a:t>pelo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  <a:r>
              <a:rPr lang="en-US" altLang="en-US" sz="1800" dirty="0" err="1">
                <a:latin typeface="Comic Sans MS" panose="030F0702030302020204" pitchFamily="66" charset="0"/>
              </a:rPr>
              <a:t>buoir</a:t>
            </a:r>
            <a:r>
              <a:rPr lang="en-US" altLang="en-US" sz="1800" dirty="0">
                <a:latin typeface="Comic Sans MS" panose="030F0702030302020204" pitchFamily="66" charset="0"/>
              </a:rPr>
              <a:t> = </a:t>
            </a:r>
            <a:r>
              <a:rPr lang="en-US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rubio</a:t>
            </a:r>
          </a:p>
          <a:p>
            <a:pPr marL="514350" indent="-514350">
              <a:buAutoNum type="arabicPeriod" startAt="2"/>
            </a:pPr>
            <a:r>
              <a:rPr lang="en-US" altLang="en-US" sz="1800" dirty="0">
                <a:latin typeface="Comic Sans MS" panose="030F0702030302020204" pitchFamily="66" charset="0"/>
              </a:rPr>
              <a:t>Tengo el </a:t>
            </a:r>
            <a:r>
              <a:rPr lang="en-US" altLang="en-US" sz="1800" dirty="0" err="1">
                <a:latin typeface="Comic Sans MS" panose="030F0702030302020204" pitchFamily="66" charset="0"/>
              </a:rPr>
              <a:t>pelo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  <a:r>
              <a:rPr lang="en-US" altLang="en-US" sz="1800" dirty="0" err="1">
                <a:latin typeface="Comic Sans MS" panose="030F0702030302020204" pitchFamily="66" charset="0"/>
              </a:rPr>
              <a:t>stacaoñ</a:t>
            </a:r>
            <a:r>
              <a:rPr lang="en-US" altLang="en-US" sz="1800" dirty="0">
                <a:latin typeface="Comic Sans MS" panose="030F0702030302020204" pitchFamily="66" charset="0"/>
              </a:rPr>
              <a:t> =</a:t>
            </a:r>
            <a:r>
              <a:rPr lang="en-US" altLang="en-US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castaño</a:t>
            </a:r>
            <a:endParaRPr lang="en-US" alt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 startAt="2"/>
            </a:pPr>
            <a:r>
              <a:rPr lang="en-US" altLang="en-US" sz="1800" dirty="0">
                <a:latin typeface="Comic Sans MS" panose="030F0702030302020204" pitchFamily="66" charset="0"/>
              </a:rPr>
              <a:t>Tengo el </a:t>
            </a:r>
            <a:r>
              <a:rPr lang="en-US" altLang="en-US" sz="1800" dirty="0" err="1">
                <a:latin typeface="Comic Sans MS" panose="030F0702030302020204" pitchFamily="66" charset="0"/>
              </a:rPr>
              <a:t>pelo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  <a:r>
              <a:rPr lang="en-US" altLang="en-US" sz="1800" dirty="0" err="1">
                <a:latin typeface="Comic Sans MS" panose="030F0702030302020204" pitchFamily="66" charset="0"/>
              </a:rPr>
              <a:t>rogne</a:t>
            </a:r>
            <a:r>
              <a:rPr lang="en-US" altLang="en-US" sz="1800" dirty="0">
                <a:latin typeface="Comic Sans MS" panose="030F0702030302020204" pitchFamily="66" charset="0"/>
              </a:rPr>
              <a:t> = </a:t>
            </a:r>
            <a:r>
              <a:rPr lang="en-US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negro</a:t>
            </a:r>
          </a:p>
          <a:p>
            <a:pPr marL="514350" indent="-514350">
              <a:buAutoNum type="arabicPeriod" startAt="2"/>
            </a:pPr>
            <a:r>
              <a:rPr lang="en-US" altLang="en-US" sz="1800" dirty="0">
                <a:latin typeface="Comic Sans MS" panose="030F0702030302020204" pitchFamily="66" charset="0"/>
              </a:rPr>
              <a:t>Tengo el </a:t>
            </a:r>
            <a:r>
              <a:rPr lang="en-US" altLang="en-US" sz="1800" dirty="0" err="1">
                <a:latin typeface="Comic Sans MS" panose="030F0702030302020204" pitchFamily="66" charset="0"/>
              </a:rPr>
              <a:t>pelo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  <a:r>
              <a:rPr lang="en-US" altLang="en-US" sz="1800" dirty="0" err="1">
                <a:latin typeface="Comic Sans MS" panose="030F0702030302020204" pitchFamily="66" charset="0"/>
              </a:rPr>
              <a:t>srig</a:t>
            </a:r>
            <a:r>
              <a:rPr lang="en-US" altLang="en-US" sz="1800" dirty="0">
                <a:latin typeface="Comic Sans MS" panose="030F0702030302020204" pitchFamily="66" charset="0"/>
              </a:rPr>
              <a:t> = </a:t>
            </a:r>
            <a:r>
              <a:rPr lang="en-US" altLang="en-US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gris</a:t>
            </a:r>
            <a:endParaRPr lang="en-US" alt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 startAt="2"/>
            </a:pPr>
            <a:r>
              <a:rPr lang="en-US" altLang="en-US" sz="1800" dirty="0">
                <a:latin typeface="Comic Sans MS" panose="030F0702030302020204" pitchFamily="66" charset="0"/>
              </a:rPr>
              <a:t>Soy </a:t>
            </a:r>
            <a:r>
              <a:rPr lang="en-US" altLang="en-US" sz="1800" dirty="0" err="1">
                <a:latin typeface="Comic Sans MS" panose="030F0702030302020204" pitchFamily="66" charset="0"/>
              </a:rPr>
              <a:t>rrjoelpio</a:t>
            </a:r>
            <a:r>
              <a:rPr lang="en-US" altLang="en-US" sz="1800" dirty="0">
                <a:latin typeface="Comic Sans MS" panose="030F0702030302020204" pitchFamily="66" charset="0"/>
              </a:rPr>
              <a:t> = </a:t>
            </a:r>
            <a:r>
              <a:rPr lang="en-US" altLang="en-US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pelirrojo</a:t>
            </a:r>
            <a:endParaRPr lang="en-US" alt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 startAt="2"/>
            </a:pPr>
            <a:r>
              <a:rPr lang="en-US" altLang="en-US" sz="1800" dirty="0">
                <a:latin typeface="Comic Sans MS" panose="030F0702030302020204" pitchFamily="66" charset="0"/>
              </a:rPr>
              <a:t>Soy </a:t>
            </a:r>
            <a:r>
              <a:rPr lang="en-US" altLang="en-US" sz="1800" dirty="0" err="1">
                <a:latin typeface="Comic Sans MS" panose="030F0702030302020204" pitchFamily="66" charset="0"/>
              </a:rPr>
              <a:t>rrjaelpio</a:t>
            </a:r>
            <a:r>
              <a:rPr lang="en-US" altLang="en-US" sz="1800" dirty="0">
                <a:latin typeface="Comic Sans MS" panose="030F0702030302020204" pitchFamily="66" charset="0"/>
              </a:rPr>
              <a:t> = </a:t>
            </a:r>
            <a:r>
              <a:rPr lang="en-US" altLang="en-US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pelirroja</a:t>
            </a:r>
            <a:r>
              <a:rPr lang="en-US" altLang="en-US" sz="1800" dirty="0">
                <a:latin typeface="Comic Sans MS" panose="030F0702030302020204" pitchFamily="66" charset="0"/>
              </a:rPr>
              <a:t> 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69165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5119D-6254-4FBD-9DC5-513EBD55F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139498"/>
            <a:ext cx="6906491" cy="6037466"/>
          </a:xfrm>
        </p:spPr>
        <p:txBody>
          <a:bodyPr anchor="ctr"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With this activity sheet, you need to look at the sentences  below the faces. Read the sentence, and colour the hair in the correct colour. </a:t>
            </a:r>
          </a:p>
          <a:p>
            <a:r>
              <a:rPr lang="en-GB" dirty="0">
                <a:latin typeface="Comic Sans MS" panose="030F0702030302020204" pitchFamily="66" charset="0"/>
              </a:rPr>
              <a:t>Then, write a sentence in Spanish to describe your hair colour. </a:t>
            </a:r>
            <a:r>
              <a:rPr lang="en-GB" dirty="0" smtClean="0">
                <a:latin typeface="Comic Sans MS" panose="030F0702030302020204" pitchFamily="66" charset="0"/>
              </a:rPr>
              <a:t>Use slides 7 to 9 to </a:t>
            </a:r>
            <a:r>
              <a:rPr lang="en-GB" dirty="0">
                <a:latin typeface="Comic Sans MS" panose="030F0702030302020204" pitchFamily="66" charset="0"/>
              </a:rPr>
              <a:t>help you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Don’t forget to write the date in Spanish at the top. Use </a:t>
            </a:r>
            <a:r>
              <a:rPr lang="en-GB" dirty="0" smtClean="0">
                <a:latin typeface="Comic Sans MS" panose="030F0702030302020204" pitchFamily="66" charset="0"/>
              </a:rPr>
              <a:t>slide 26 </a:t>
            </a:r>
            <a:r>
              <a:rPr lang="en-GB" dirty="0">
                <a:latin typeface="Comic Sans MS" panose="030F0702030302020204" pitchFamily="66" charset="0"/>
              </a:rPr>
              <a:t>to help you.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5562FC-9E05-4B73-AF02-7F9E04BD4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084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511D3C8-FC64-4B95-9975-3B61B7C20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9497"/>
            <a:ext cx="750845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25B75C-86A6-4E60-8660-CF76F6F38D27}"/>
              </a:ext>
            </a:extLst>
          </p:cNvPr>
          <p:cNvSpPr/>
          <p:nvPr/>
        </p:nvSpPr>
        <p:spPr>
          <a:xfrm>
            <a:off x="170980" y="6232684"/>
            <a:ext cx="224151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22.06.20 L.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Interian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E712257-BFDC-4A05-91A3-1E9EF2B569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807574"/>
              </p:ext>
            </p:extLst>
          </p:nvPr>
        </p:nvGraphicFramePr>
        <p:xfrm>
          <a:off x="92075" y="92075"/>
          <a:ext cx="37846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5" name="Document" r:id="rId3" imgW="5966032" imgH="8539315" progId="Word.Document.12">
                  <p:embed/>
                </p:oleObj>
              </mc:Choice>
              <mc:Fallback>
                <p:oleObj name="Document" r:id="rId3" imgW="5966032" imgH="85393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37846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7699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GB" sz="4000" u="sng">
                <a:solidFill>
                  <a:srgbClr val="FFFFFF"/>
                </a:solidFill>
                <a:latin typeface="Comic Sans MS" panose="030F0702030302020204" pitchFamily="66" charset="0"/>
              </a:rPr>
              <a:t>Activity Sheet Help</a:t>
            </a:r>
            <a:br>
              <a:rPr lang="en-GB" sz="4000" u="sng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GB" sz="4000" u="sng">
                <a:solidFill>
                  <a:srgbClr val="FFFFFF"/>
                </a:solidFill>
                <a:latin typeface="Comic Sans MS" panose="030F0702030302020204" pitchFamily="66" charset="0"/>
              </a:rPr>
              <a:t/>
            </a:r>
            <a:br>
              <a:rPr lang="en-GB" sz="4000" u="sng">
                <a:solidFill>
                  <a:srgbClr val="FFFFFF"/>
                </a:solidFill>
                <a:latin typeface="Comic Sans MS" panose="030F0702030302020204" pitchFamily="66" charset="0"/>
              </a:rPr>
            </a:br>
            <a:endParaRPr lang="en-GB" sz="4000" u="sng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>
                <a:latin typeface="Comic Sans MS" panose="030F0702030302020204" pitchFamily="66" charset="0"/>
              </a:rPr>
              <a:t>When you are writing the date, choose the correct day and month:</a:t>
            </a:r>
          </a:p>
          <a:p>
            <a:pPr marL="0" indent="0">
              <a:buNone/>
            </a:pPr>
            <a:r>
              <a:rPr lang="en-GB" sz="1600">
                <a:latin typeface="Comic Sans MS" panose="030F0702030302020204" pitchFamily="66" charset="0"/>
              </a:rPr>
              <a:t> lunes</a:t>
            </a:r>
          </a:p>
          <a:p>
            <a:pPr marL="0" indent="0">
              <a:buNone/>
            </a:pPr>
            <a:r>
              <a:rPr lang="en-GB" sz="1600">
                <a:latin typeface="Comic Sans MS" panose="030F0702030302020204" pitchFamily="66" charset="0"/>
              </a:rPr>
              <a:t> martes</a:t>
            </a:r>
          </a:p>
          <a:p>
            <a:pPr marL="0" indent="0">
              <a:buNone/>
            </a:pPr>
            <a:r>
              <a:rPr lang="en-GB" sz="1600">
                <a:latin typeface="Comic Sans MS" panose="030F0702030302020204" pitchFamily="66" charset="0"/>
              </a:rPr>
              <a:t>miércoles</a:t>
            </a:r>
          </a:p>
          <a:p>
            <a:pPr marL="0" indent="0">
              <a:buNone/>
            </a:pPr>
            <a:r>
              <a:rPr lang="en-GB" sz="1600">
                <a:latin typeface="Comic Sans MS" panose="030F0702030302020204" pitchFamily="66" charset="0"/>
              </a:rPr>
              <a:t>jueves</a:t>
            </a:r>
          </a:p>
          <a:p>
            <a:pPr marL="0" indent="0">
              <a:buNone/>
            </a:pPr>
            <a:r>
              <a:rPr lang="en-GB" sz="1600">
                <a:latin typeface="Comic Sans MS" panose="030F0702030302020204" pitchFamily="66" charset="0"/>
              </a:rPr>
              <a:t>viernes</a:t>
            </a:r>
          </a:p>
          <a:p>
            <a:pPr marL="0" indent="0">
              <a:buNone/>
            </a:pPr>
            <a:r>
              <a:rPr lang="en-GB" sz="1600">
                <a:latin typeface="Comic Sans MS" panose="030F0702030302020204" pitchFamily="66" charset="0"/>
              </a:rPr>
              <a:t> sábado</a:t>
            </a:r>
          </a:p>
          <a:p>
            <a:pPr marL="0" indent="0">
              <a:buNone/>
            </a:pPr>
            <a:r>
              <a:rPr lang="en-GB" sz="1600">
                <a:latin typeface="Comic Sans MS" panose="030F0702030302020204" pitchFamily="66" charset="0"/>
              </a:rPr>
              <a:t>domingo</a:t>
            </a:r>
          </a:p>
          <a:p>
            <a:pPr marL="0" indent="0">
              <a:buNone/>
            </a:pPr>
            <a:r>
              <a:rPr lang="en-GB" sz="1600">
                <a:latin typeface="Comic Sans MS" panose="030F0702030302020204" pitchFamily="66" charset="0"/>
              </a:rPr>
              <a:t>Remember:DAYS OF THE WEEK AND MONTHS OF THE YEAR </a:t>
            </a:r>
            <a:r>
              <a:rPr lang="en-GB" sz="1600" u="sng">
                <a:latin typeface="Comic Sans MS" panose="030F0702030302020204" pitchFamily="66" charset="0"/>
              </a:rPr>
              <a:t>DO NOT </a:t>
            </a:r>
            <a:r>
              <a:rPr lang="en-GB" sz="1600">
                <a:latin typeface="Comic Sans MS" panose="030F0702030302020204" pitchFamily="66" charset="0"/>
              </a:rPr>
              <a:t>START WITH  CAPITALS IN SPANISH!!!!!!</a:t>
            </a:r>
          </a:p>
          <a:p>
            <a:pPr marL="0" indent="0">
              <a:buNone/>
            </a:pPr>
            <a:endParaRPr lang="en-GB" sz="1600" u="sng">
              <a:latin typeface="Comic Sans MS" panose="030F0702030302020204" pitchFamily="66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enero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febrero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marzo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abril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mayo</a:t>
            </a:r>
            <a:endParaRPr lang="en-GB" sz="1700" b="1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junio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julio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agosto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septiembre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octubre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noviembre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diciembre</a:t>
            </a:r>
          </a:p>
          <a:p>
            <a:pPr marL="0" indent="0">
              <a:buNone/>
            </a:pPr>
            <a:endParaRPr lang="en-GB" sz="170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170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170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170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A3BC5-B2D8-437D-80EA-E59D1BD13F68}"/>
              </a:ext>
            </a:extLst>
          </p:cNvPr>
          <p:cNvSpPr/>
          <p:nvPr/>
        </p:nvSpPr>
        <p:spPr>
          <a:xfrm>
            <a:off x="1495878" y="6488668"/>
            <a:ext cx="2241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22.06.20 L.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Interian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59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8BEF9-3F32-4320-9E81-7ACC2E8E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12" y="2723322"/>
            <a:ext cx="3510355" cy="22367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¡Hasta la </a:t>
            </a:r>
            <a:r>
              <a:rPr lang="en-US" sz="18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próxima</a:t>
            </a: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lección</a:t>
            </a: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! </a:t>
            </a:r>
            <a:b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/>
            </a:r>
            <a:b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See you soon for the next lesson!</a:t>
            </a:r>
            <a:r>
              <a:rPr lang="en-US" sz="1800" u="sng" dirty="0">
                <a:solidFill>
                  <a:srgbClr val="FFFFFF"/>
                </a:solidFill>
                <a:latin typeface="Comic Sans MS" panose="030F0702030302020204" pitchFamily="66" charset="0"/>
              </a:rPr>
              <a:t/>
            </a:r>
            <a:br>
              <a:rPr lang="en-US" sz="1800" u="sng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1800" u="sng" dirty="0">
                <a:solidFill>
                  <a:srgbClr val="FFFFFF"/>
                </a:solidFill>
                <a:latin typeface="Comic Sans MS" panose="030F0702030302020204" pitchFamily="66" charset="0"/>
              </a:rPr>
              <a:t/>
            </a:r>
            <a:br>
              <a:rPr lang="en-US" sz="1800" u="sng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¡</a:t>
            </a:r>
            <a:r>
              <a:rPr lang="en-US" sz="18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Cuidaos</a:t>
            </a: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! – Take Care!</a:t>
            </a:r>
            <a:b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/>
            </a:r>
            <a:b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18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Señora</a:t>
            </a: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 Interian</a:t>
            </a:r>
            <a:b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/>
            </a:r>
            <a:b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1800" dirty="0" smtClean="0">
                <a:solidFill>
                  <a:srgbClr val="FFFFFF"/>
                </a:solidFill>
              </a:rPr>
              <a:t>© 22.06.20 L. </a:t>
            </a:r>
            <a:r>
              <a:rPr lang="en-US" sz="1800" dirty="0" err="1" smtClean="0">
                <a:solidFill>
                  <a:srgbClr val="FFFFFF"/>
                </a:solidFill>
              </a:rPr>
              <a:t>Interian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532769-094D-4545-A777-0C174046B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" b="21178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5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081048-32BA-4E6B-95F8-2AE92CF7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GB" sz="4000" u="sng">
                <a:solidFill>
                  <a:srgbClr val="FFFFFF"/>
                </a:solidFill>
                <a:latin typeface="Comic Sans MS" panose="030F0702030302020204" pitchFamily="66" charset="0"/>
              </a:rPr>
              <a:t>La lección para esta semana. Lesson for this week!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5326FB-52DD-40DF-8DC3-C4DB43D2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"/>
          <a:stretch/>
        </p:blipFill>
        <p:spPr>
          <a:xfrm>
            <a:off x="1424902" y="2492376"/>
            <a:ext cx="3209779" cy="35633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41446-4BE9-41B7-8672-6C260E263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69" y="2494450"/>
            <a:ext cx="5471529" cy="3563159"/>
          </a:xfrm>
        </p:spPr>
        <p:txBody>
          <a:bodyPr>
            <a:normAutofit fontScale="92500" lnSpcReduction="10000"/>
          </a:bodyPr>
          <a:lstStyle/>
          <a:p>
            <a:r>
              <a:rPr lang="en-GB" sz="1700" dirty="0">
                <a:latin typeface="Comic Sans MS" panose="030F0702030302020204" pitchFamily="66" charset="0"/>
              </a:rPr>
              <a:t>This week’s Spanish lesson is all about learning how to say the colour of hair. Use the power point in slide show </a:t>
            </a:r>
            <a:r>
              <a:rPr lang="en-GB" sz="1700" dirty="0" smtClean="0">
                <a:latin typeface="Comic Sans MS" panose="030F0702030302020204" pitchFamily="66" charset="0"/>
              </a:rPr>
              <a:t>mode. Slide </a:t>
            </a:r>
            <a:r>
              <a:rPr lang="en-GB" sz="1700" dirty="0">
                <a:latin typeface="Comic Sans MS" panose="030F0702030302020204" pitchFamily="66" charset="0"/>
              </a:rPr>
              <a:t>number 4 introduces the lesson; “</a:t>
            </a:r>
            <a:r>
              <a:rPr lang="en-GB" sz="1700" dirty="0" err="1">
                <a:latin typeface="Comic Sans MS" panose="030F0702030302020204" pitchFamily="66" charset="0"/>
              </a:rPr>
              <a:t>Retratos</a:t>
            </a:r>
            <a:r>
              <a:rPr lang="en-GB" sz="1700" dirty="0">
                <a:latin typeface="Comic Sans MS" panose="030F0702030302020204" pitchFamily="66" charset="0"/>
              </a:rPr>
              <a:t>”</a:t>
            </a:r>
          </a:p>
          <a:p>
            <a:r>
              <a:rPr lang="en-GB" sz="1700" dirty="0">
                <a:latin typeface="Comic Sans MS" panose="030F0702030302020204" pitchFamily="66" charset="0"/>
              </a:rPr>
              <a:t>Slides 5-14 teach you how to say different colours of hair; I have blond hair, I have black hair, I have brown hair, I have grey hair, and I have red hair. You might recognise the faces, if you play Guess who?</a:t>
            </a:r>
          </a:p>
          <a:p>
            <a:r>
              <a:rPr lang="en-GB" sz="1700" dirty="0">
                <a:latin typeface="Comic Sans MS" panose="030F0702030302020204" pitchFamily="66" charset="0"/>
              </a:rPr>
              <a:t> There is  help with the sounds of the words. Do this a few times, until you are confident, that you know them.</a:t>
            </a:r>
          </a:p>
          <a:p>
            <a:r>
              <a:rPr lang="en-GB" sz="1700" dirty="0">
                <a:latin typeface="Comic Sans MS" panose="030F0702030302020204" pitchFamily="66" charset="0"/>
              </a:rPr>
              <a:t>You could perhaps learn with somebody that you live with and compete with each other to see who can learn them the quickest!</a:t>
            </a:r>
          </a:p>
          <a:p>
            <a:pPr marL="0" indent="0" algn="ctr">
              <a:buNone/>
            </a:pPr>
            <a:r>
              <a:rPr lang="en-GB" sz="1700" dirty="0">
                <a:latin typeface="Comic Sans MS" panose="030F0702030302020204" pitchFamily="66" charset="0"/>
              </a:rPr>
              <a:t>¡Buena Suerte! Good Luck!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D37BBB-667B-4FB2-A898-13127A26F3BF}"/>
              </a:ext>
            </a:extLst>
          </p:cNvPr>
          <p:cNvSpPr/>
          <p:nvPr/>
        </p:nvSpPr>
        <p:spPr>
          <a:xfrm>
            <a:off x="1635696" y="6055748"/>
            <a:ext cx="224151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22.06.20 L.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Interian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2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Comic Sans MS" panose="030F0702030302020204" pitchFamily="66" charset="0"/>
              </a:rPr>
              <a:t>Retratos</a:t>
            </a:r>
            <a:r>
              <a:rPr lang="en-GB" dirty="0" smtClean="0">
                <a:latin typeface="Comic Sans MS" panose="030F0702030302020204" pitchFamily="66" charset="0"/>
              </a:rPr>
              <a:t> - Portraits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192" y="1670699"/>
            <a:ext cx="7018317" cy="42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41BCD5-52F4-4CF1-9BF2-05DBEF00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Comic Sans MS" panose="030F0702030302020204" pitchFamily="66" charset="0"/>
              </a:rPr>
              <a:t>It’s important to remember …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97159EB-293D-4E41-B539-F6F9005C2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In English, the adjective comes before the noun, but in Spanish, the adjective comes after the noun. </a:t>
            </a:r>
          </a:p>
          <a:p>
            <a:pPr marL="0" indent="0">
              <a:buNone/>
            </a:pPr>
            <a:r>
              <a:rPr lang="en-GB" u="sng" dirty="0">
                <a:latin typeface="Comic Sans MS" panose="030F0702030302020204" pitchFamily="66" charset="0"/>
              </a:rPr>
              <a:t>Example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English = blond hair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blond = adjective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hair  = noun                               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Can you work out the order in Spanish, before you look at the next slide?</a:t>
            </a:r>
          </a:p>
        </p:txBody>
      </p:sp>
    </p:spTree>
    <p:extLst>
      <p:ext uri="{BB962C8B-B14F-4D97-AF65-F5344CB8AC3E}">
        <p14:creationId xmlns:p14="http://schemas.microsoft.com/office/powerpoint/2010/main" val="15596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664CADD-FA5C-42EB-AB50-1BB426180E6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0"/>
            <a:ext cx="9144000" cy="68580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GB" altLang="en-US" sz="8800" dirty="0">
                <a:latin typeface="Comic Sans MS" panose="030F0702030302020204" pitchFamily="66" charset="0"/>
              </a:rPr>
              <a:t>Hair blond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DA00D599-032C-44E4-A945-06ACAD919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220503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4569DBA2-756C-4D68-A377-8E43CCA27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981076"/>
            <a:ext cx="2808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148" name="Object 4">
            <a:extLst>
              <a:ext uri="{FF2B5EF4-FFF2-40B4-BE49-F238E27FC236}">
                <a16:creationId xmlns:a16="http://schemas.microsoft.com/office/drawing/2014/main" id="{BFDAB01A-FEB5-4D6D-A675-E1B6F449BF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8213" y="1341439"/>
          <a:ext cx="3116262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Bitmap Image" r:id="rId3" imgW="3010320" imgH="4800000" progId="Paint.Picture">
                  <p:embed/>
                </p:oleObj>
              </mc:Choice>
              <mc:Fallback>
                <p:oleObj name="Bitmap Image" r:id="rId3" imgW="3010320" imgH="4800000" progId="Paint.Picture">
                  <p:embed/>
                  <p:pic>
                    <p:nvPicPr>
                      <p:cNvPr id="6148" name="Object 4">
                        <a:extLst>
                          <a:ext uri="{FF2B5EF4-FFF2-40B4-BE49-F238E27FC236}">
                            <a16:creationId xmlns:a16="http://schemas.microsoft.com/office/drawing/2014/main" id="{BFDAB01A-FEB5-4D6D-A675-E1B6F449BF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3" y="1341439"/>
                        <a:ext cx="3116262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5">
            <a:extLst>
              <a:ext uri="{FF2B5EF4-FFF2-40B4-BE49-F238E27FC236}">
                <a16:creationId xmlns:a16="http://schemas.microsoft.com/office/drawing/2014/main" id="{CEC0CD72-576C-43C3-B208-351CE5C36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476251"/>
            <a:ext cx="3024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150" name="Object 6">
            <a:extLst>
              <a:ext uri="{FF2B5EF4-FFF2-40B4-BE49-F238E27FC236}">
                <a16:creationId xmlns:a16="http://schemas.microsoft.com/office/drawing/2014/main" id="{45818CB8-BF43-41D1-81C7-76C848E267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43701" y="1268413"/>
          <a:ext cx="3140075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Bitmap Image" r:id="rId5" imgW="2914286" imgH="4544059" progId="Paint.Picture">
                  <p:embed/>
                </p:oleObj>
              </mc:Choice>
              <mc:Fallback>
                <p:oleObj name="Bitmap Image" r:id="rId5" imgW="2914286" imgH="4544059" progId="Paint.Picture">
                  <p:embed/>
                  <p:pic>
                    <p:nvPicPr>
                      <p:cNvPr id="6150" name="Object 6">
                        <a:extLst>
                          <a:ext uri="{FF2B5EF4-FFF2-40B4-BE49-F238E27FC236}">
                            <a16:creationId xmlns:a16="http://schemas.microsoft.com/office/drawing/2014/main" id="{45818CB8-BF43-41D1-81C7-76C848E267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1" y="1268413"/>
                        <a:ext cx="3140075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Rectangle 7">
            <a:extLst>
              <a:ext uri="{FF2B5EF4-FFF2-40B4-BE49-F238E27FC236}">
                <a16:creationId xmlns:a16="http://schemas.microsoft.com/office/drawing/2014/main" id="{FFAAC573-75E6-4A0E-8633-867F580F35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0"/>
            <a:ext cx="8971722" cy="1143000"/>
          </a:xfrm>
          <a:solidFill>
            <a:srgbClr val="00B0F0"/>
          </a:solidFill>
        </p:spPr>
        <p:txBody>
          <a:bodyPr/>
          <a:lstStyle/>
          <a:p>
            <a:pPr algn="l" eaLnBrk="1" hangingPunct="1"/>
            <a:r>
              <a:rPr lang="en-GB" altLang="en-US" sz="3200" dirty="0">
                <a:latin typeface="Comic Sans MS" panose="030F0702030302020204" pitchFamily="66" charset="0"/>
              </a:rPr>
              <a:t>Tengo (I have)    el             </a:t>
            </a:r>
            <a:r>
              <a:rPr lang="en-GB" altLang="en-US" sz="3200" dirty="0" err="1">
                <a:latin typeface="Comic Sans MS" panose="030F0702030302020204" pitchFamily="66" charset="0"/>
              </a:rPr>
              <a:t>pelo</a:t>
            </a:r>
            <a:r>
              <a:rPr lang="en-GB" altLang="en-US" sz="3200" dirty="0">
                <a:latin typeface="Comic Sans MS" panose="030F0702030302020204" pitchFamily="66" charset="0"/>
              </a:rPr>
              <a:t>         rubio</a:t>
            </a:r>
            <a:br>
              <a:rPr lang="en-GB" altLang="en-US" sz="3200" dirty="0">
                <a:latin typeface="Comic Sans MS" panose="030F0702030302020204" pitchFamily="66" charset="0"/>
              </a:rPr>
            </a:b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ten-go                 el          pay-lo     </a:t>
            </a:r>
            <a:r>
              <a:rPr lang="en-GB" alt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roo</a:t>
            </a: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-bee-oh</a:t>
            </a:r>
            <a:endParaRPr lang="en-GB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34F696-2AA1-4DDE-8641-DB4C2DF482BE}"/>
              </a:ext>
            </a:extLst>
          </p:cNvPr>
          <p:cNvCxnSpPr>
            <a:cxnSpLocks/>
          </p:cNvCxnSpPr>
          <p:nvPr/>
        </p:nvCxnSpPr>
        <p:spPr>
          <a:xfrm>
            <a:off x="10327514" y="434977"/>
            <a:ext cx="0" cy="224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AD00D3-70F5-4990-84EE-8262C9CF2B91}"/>
              </a:ext>
            </a:extLst>
          </p:cNvPr>
          <p:cNvCxnSpPr>
            <a:cxnSpLocks/>
          </p:cNvCxnSpPr>
          <p:nvPr/>
        </p:nvCxnSpPr>
        <p:spPr>
          <a:xfrm>
            <a:off x="3099352" y="434977"/>
            <a:ext cx="0" cy="260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E37A02-AA83-4E3D-90A7-54106FE14592}"/>
              </a:ext>
            </a:extLst>
          </p:cNvPr>
          <p:cNvCxnSpPr>
            <a:cxnSpLocks/>
          </p:cNvCxnSpPr>
          <p:nvPr/>
        </p:nvCxnSpPr>
        <p:spPr>
          <a:xfrm>
            <a:off x="8067675" y="265908"/>
            <a:ext cx="0" cy="420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C3DFD0F1-05BC-4CF4-AC2C-538640632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981076"/>
            <a:ext cx="280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616D6827-28E7-4D59-8510-CF3FBA5D4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836613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172" name="Object 4">
            <a:extLst>
              <a:ext uri="{FF2B5EF4-FFF2-40B4-BE49-F238E27FC236}">
                <a16:creationId xmlns:a16="http://schemas.microsoft.com/office/drawing/2014/main" id="{E4A65421-2F55-4101-AE53-8B304CC722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6988" y="1557338"/>
          <a:ext cx="2971800" cy="478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Bitmap Image" r:id="rId3" imgW="2971429" imgH="4780952" progId="Paint.Picture">
                  <p:embed/>
                </p:oleObj>
              </mc:Choice>
              <mc:Fallback>
                <p:oleObj name="Bitmap Image" r:id="rId3" imgW="2971429" imgH="4780952" progId="Paint.Picture">
                  <p:embed/>
                  <p:pic>
                    <p:nvPicPr>
                      <p:cNvPr id="7172" name="Object 4">
                        <a:extLst>
                          <a:ext uri="{FF2B5EF4-FFF2-40B4-BE49-F238E27FC236}">
                            <a16:creationId xmlns:a16="http://schemas.microsoft.com/office/drawing/2014/main" id="{E4A65421-2F55-4101-AE53-8B304CC722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1557338"/>
                        <a:ext cx="2971800" cy="478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>
            <a:extLst>
              <a:ext uri="{FF2B5EF4-FFF2-40B4-BE49-F238E27FC236}">
                <a16:creationId xmlns:a16="http://schemas.microsoft.com/office/drawing/2014/main" id="{0FAD2C9E-3468-44A1-B724-04CB5991D8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75500" y="1484313"/>
          <a:ext cx="27051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Bitmap Image" r:id="rId5" imgW="2704762" imgH="4648849" progId="Paint.Picture">
                  <p:embed/>
                </p:oleObj>
              </mc:Choice>
              <mc:Fallback>
                <p:oleObj name="Bitmap Image" r:id="rId5" imgW="2704762" imgH="4648849" progId="Paint.Picture">
                  <p:embed/>
                  <p:pic>
                    <p:nvPicPr>
                      <p:cNvPr id="7173" name="Object 5">
                        <a:extLst>
                          <a:ext uri="{FF2B5EF4-FFF2-40B4-BE49-F238E27FC236}">
                            <a16:creationId xmlns:a16="http://schemas.microsoft.com/office/drawing/2014/main" id="{0FAD2C9E-3468-44A1-B724-04CB5991D8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0" y="1484313"/>
                        <a:ext cx="27051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Rectangle 6">
            <a:extLst>
              <a:ext uri="{FF2B5EF4-FFF2-40B4-BE49-F238E27FC236}">
                <a16:creationId xmlns:a16="http://schemas.microsoft.com/office/drawing/2014/main" id="{E9114600-04E8-4E1C-9CA9-6AD8220F04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  <a:solidFill>
            <a:srgbClr val="00B0F0"/>
          </a:solidFill>
        </p:spPr>
        <p:txBody>
          <a:bodyPr/>
          <a:lstStyle/>
          <a:p>
            <a:pPr algn="l" eaLnBrk="1" hangingPunct="1"/>
            <a:r>
              <a:rPr lang="en-GB" altLang="en-US" sz="3200" dirty="0">
                <a:latin typeface="Comic Sans MS" panose="030F0702030302020204" pitchFamily="66" charset="0"/>
              </a:rPr>
              <a:t>Tengo      el       </a:t>
            </a:r>
            <a:r>
              <a:rPr lang="en-GB" altLang="en-US" sz="3200" dirty="0" err="1">
                <a:latin typeface="Comic Sans MS" panose="030F0702030302020204" pitchFamily="66" charset="0"/>
              </a:rPr>
              <a:t>pelo</a:t>
            </a:r>
            <a:r>
              <a:rPr lang="en-GB" altLang="en-US" sz="3200" dirty="0">
                <a:latin typeface="Comic Sans MS" panose="030F0702030302020204" pitchFamily="66" charset="0"/>
              </a:rPr>
              <a:t>         </a:t>
            </a:r>
            <a:r>
              <a:rPr lang="en-GB" alt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negro</a:t>
            </a:r>
            <a:br>
              <a:rPr lang="en-GB" alt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ten-go      el     pay-lo       neg-row</a:t>
            </a:r>
            <a:endParaRPr lang="en-GB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1F2944-90D6-4A8B-B9FF-121B8CE4E588}"/>
              </a:ext>
            </a:extLst>
          </p:cNvPr>
          <p:cNvCxnSpPr/>
          <p:nvPr/>
        </p:nvCxnSpPr>
        <p:spPr>
          <a:xfrm flipH="1">
            <a:off x="2037248" y="747678"/>
            <a:ext cx="477079" cy="265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53B44B-EF50-4361-82F8-2CCB604B8D2B}"/>
              </a:ext>
            </a:extLst>
          </p:cNvPr>
          <p:cNvCxnSpPr/>
          <p:nvPr/>
        </p:nvCxnSpPr>
        <p:spPr>
          <a:xfrm>
            <a:off x="5132872" y="674619"/>
            <a:ext cx="0" cy="265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17990B-0C01-45EA-B550-CC5D60752C31}"/>
              </a:ext>
            </a:extLst>
          </p:cNvPr>
          <p:cNvCxnSpPr/>
          <p:nvPr/>
        </p:nvCxnSpPr>
        <p:spPr>
          <a:xfrm flipH="1">
            <a:off x="7109239" y="660952"/>
            <a:ext cx="165100" cy="265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>
            <a:extLst>
              <a:ext uri="{FF2B5EF4-FFF2-40B4-BE49-F238E27FC236}">
                <a16:creationId xmlns:a16="http://schemas.microsoft.com/office/drawing/2014/main" id="{28792565-4AF1-4704-8292-CA13BEB29C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5551" y="1412876"/>
          <a:ext cx="2771775" cy="50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Bitmap Image" r:id="rId3" imgW="2771429" imgH="5057143" progId="Paint.Picture">
                  <p:embed/>
                </p:oleObj>
              </mc:Choice>
              <mc:Fallback>
                <p:oleObj name="Bitmap Image" r:id="rId3" imgW="2771429" imgH="5057143" progId="Paint.Picture">
                  <p:embed/>
                  <p:pic>
                    <p:nvPicPr>
                      <p:cNvPr id="8194" name="Object 2">
                        <a:extLst>
                          <a:ext uri="{FF2B5EF4-FFF2-40B4-BE49-F238E27FC236}">
                            <a16:creationId xmlns:a16="http://schemas.microsoft.com/office/drawing/2014/main" id="{28792565-4AF1-4704-8292-CA13BEB29C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1" y="1412876"/>
                        <a:ext cx="2771775" cy="505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>
            <a:extLst>
              <a:ext uri="{FF2B5EF4-FFF2-40B4-BE49-F238E27FC236}">
                <a16:creationId xmlns:a16="http://schemas.microsoft.com/office/drawing/2014/main" id="{47B5FC12-022E-412E-A09A-BD7A19BC9E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8164" y="1700214"/>
          <a:ext cx="2828925" cy="467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Bitmap Image" r:id="rId5" imgW="2828571" imgH="4676190" progId="Paint.Picture">
                  <p:embed/>
                </p:oleObj>
              </mc:Choice>
              <mc:Fallback>
                <p:oleObj name="Bitmap Image" r:id="rId5" imgW="2828571" imgH="4676190" progId="Paint.Picture">
                  <p:embed/>
                  <p:pic>
                    <p:nvPicPr>
                      <p:cNvPr id="8195" name="Object 3">
                        <a:extLst>
                          <a:ext uri="{FF2B5EF4-FFF2-40B4-BE49-F238E27FC236}">
                            <a16:creationId xmlns:a16="http://schemas.microsoft.com/office/drawing/2014/main" id="{47B5FC12-022E-412E-A09A-BD7A19BC9E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164" y="1700214"/>
                        <a:ext cx="2828925" cy="467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4">
            <a:extLst>
              <a:ext uri="{FF2B5EF4-FFF2-40B4-BE49-F238E27FC236}">
                <a16:creationId xmlns:a16="http://schemas.microsoft.com/office/drawing/2014/main" id="{17710524-FB09-4076-BECC-7F732B5AB89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  <a:solidFill>
            <a:srgbClr val="00B0F0"/>
          </a:solidFill>
        </p:spPr>
        <p:txBody>
          <a:bodyPr/>
          <a:lstStyle/>
          <a:p>
            <a:pPr algn="l" eaLnBrk="1" hangingPunct="1"/>
            <a:r>
              <a:rPr lang="en-GB" altLang="en-US" sz="3200" dirty="0">
                <a:latin typeface="Comic Sans MS" panose="030F0702030302020204" pitchFamily="66" charset="0"/>
              </a:rPr>
              <a:t>Tengo    el      </a:t>
            </a:r>
            <a:r>
              <a:rPr lang="en-GB" altLang="en-US" sz="3200" dirty="0" err="1">
                <a:latin typeface="Comic Sans MS" panose="030F0702030302020204" pitchFamily="66" charset="0"/>
              </a:rPr>
              <a:t>pelo</a:t>
            </a:r>
            <a:r>
              <a:rPr lang="en-GB" altLang="en-US" sz="3200" dirty="0">
                <a:latin typeface="Comic Sans MS" panose="030F0702030302020204" pitchFamily="66" charset="0"/>
              </a:rPr>
              <a:t>      </a:t>
            </a:r>
            <a:r>
              <a:rPr lang="en-GB" altLang="en-US" sz="3200" dirty="0" err="1">
                <a:latin typeface="Comic Sans MS" panose="030F0702030302020204" pitchFamily="66" charset="0"/>
              </a:rPr>
              <a:t>castaño</a:t>
            </a:r>
            <a:r>
              <a:rPr lang="en-GB" altLang="en-US" sz="3200" dirty="0">
                <a:latin typeface="Comic Sans MS" panose="030F0702030302020204" pitchFamily="66" charset="0"/>
              </a:rPr>
              <a:t/>
            </a:r>
            <a:br>
              <a:rPr lang="en-GB" altLang="en-US" sz="3200" dirty="0">
                <a:latin typeface="Comic Sans MS" panose="030F0702030302020204" pitchFamily="66" charset="0"/>
              </a:rPr>
            </a:br>
            <a:r>
              <a:rPr lang="en-GB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ten-go   el      pay-lo    cast-an-</a:t>
            </a:r>
            <a:r>
              <a:rPr lang="en-GB" alt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yo</a:t>
            </a:r>
            <a:endParaRPr lang="en-GB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872A646-AC3A-4C4B-AAC4-FEC851EC8FC2}"/>
              </a:ext>
            </a:extLst>
          </p:cNvPr>
          <p:cNvCxnSpPr/>
          <p:nvPr/>
        </p:nvCxnSpPr>
        <p:spPr>
          <a:xfrm>
            <a:off x="2213113" y="742122"/>
            <a:ext cx="0" cy="278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FAD3AF-D955-448E-BA0D-B95DB74667C8}"/>
              </a:ext>
            </a:extLst>
          </p:cNvPr>
          <p:cNvCxnSpPr/>
          <p:nvPr/>
        </p:nvCxnSpPr>
        <p:spPr>
          <a:xfrm>
            <a:off x="4717774" y="781878"/>
            <a:ext cx="0" cy="212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FABAEE-7C02-45D9-8019-574F56DE9B39}"/>
              </a:ext>
            </a:extLst>
          </p:cNvPr>
          <p:cNvCxnSpPr/>
          <p:nvPr/>
        </p:nvCxnSpPr>
        <p:spPr>
          <a:xfrm>
            <a:off x="6533322" y="622852"/>
            <a:ext cx="0" cy="3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834</Words>
  <Application>Microsoft Office PowerPoint</Application>
  <PresentationFormat>Widescreen</PresentationFormat>
  <Paragraphs>128</Paragraphs>
  <Slides>27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Office Theme</vt:lpstr>
      <vt:lpstr>Default Design</vt:lpstr>
      <vt:lpstr>Bitmap Image</vt:lpstr>
      <vt:lpstr>Document</vt:lpstr>
      <vt:lpstr>¡Bienvenidos a nuestra lección de español!</vt:lpstr>
      <vt:lpstr>PowerPoint Presentation</vt:lpstr>
      <vt:lpstr>La lección para esta semana. Lesson for this week!</vt:lpstr>
      <vt:lpstr>Retratos - Portraits</vt:lpstr>
      <vt:lpstr>It’s important to remember …</vt:lpstr>
      <vt:lpstr>Hair blond</vt:lpstr>
      <vt:lpstr>Tengo (I have)    el             pelo         rubio ten-go                 el          pay-lo     roo-bee-oh</vt:lpstr>
      <vt:lpstr>Tengo      el       pelo         negro ten-go      el     pay-lo       neg-row</vt:lpstr>
      <vt:lpstr>Tengo    el      pelo      castaño ten-go   el      pay-lo    cast-an-yo</vt:lpstr>
      <vt:lpstr>Tengo    el     pelo       gris ten-go   el    pay-lo     grees</vt:lpstr>
      <vt:lpstr>Can you spot the change for Alfred and Claire in the next two slides?</vt:lpstr>
      <vt:lpstr>Soy      pelirrojo soy        peli-ro-ho</vt:lpstr>
      <vt:lpstr>Soy      pelirroja soy     peli-ro-ha</vt:lpstr>
      <vt:lpstr>Did you spot the difference?</vt:lpstr>
      <vt:lpstr>Instructions for slides 16 &amp; 17   </vt:lpstr>
      <vt:lpstr>PowerPoint Presentation</vt:lpstr>
      <vt:lpstr>PowerPoint Presentation</vt:lpstr>
      <vt:lpstr>Instructions for slides 19 - 21   </vt:lpstr>
      <vt:lpstr>PowerPoint Presentation</vt:lpstr>
      <vt:lpstr>¿Quién es?</vt:lpstr>
      <vt:lpstr>¿Quién es?</vt:lpstr>
      <vt:lpstr>Instructions for slides 22 &amp; 23   </vt:lpstr>
      <vt:lpstr>Unjumble - Ordenar</vt:lpstr>
      <vt:lpstr>Unjumble - Ordenar</vt:lpstr>
      <vt:lpstr>PowerPoint Presentation</vt:lpstr>
      <vt:lpstr>Activity Sheet Help  </vt:lpstr>
      <vt:lpstr>¡Hasta la próxima lección!   See you soon for the next lesson!  ¡Cuidaos! – Take Care!  Señora Interian  © 22.06.20 L. Interian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¡Bienvenidos a nuestra lección de español!</dc:title>
  <dc:creator>Lisa Interian</dc:creator>
  <cp:lastModifiedBy>Teacher</cp:lastModifiedBy>
  <cp:revision>7</cp:revision>
  <dcterms:created xsi:type="dcterms:W3CDTF">2020-05-07T19:37:43Z</dcterms:created>
  <dcterms:modified xsi:type="dcterms:W3CDTF">2020-06-29T10:54:41Z</dcterms:modified>
</cp:coreProperties>
</file>