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6CF54-2FFA-4397-B826-0B2A1B668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BD2734-D7CF-4DC3-8B0B-6D40CDB8E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D0C56-EC98-433C-BC33-8786B2429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FF025-95EC-4B16-BE57-8C4F7FD6255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8302F-BA58-45DC-A780-FD07639F3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1D330-7F1C-47B1-8932-95E7936D6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40312-DDEF-435B-BCD7-9D8412F24D3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148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52BAD-2CB2-446B-BA22-3E6F3DDAB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AAC8AF-F84D-40A0-B442-464A52BDEF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A90B3-1AF9-4379-984C-01CE84CDB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FF025-95EC-4B16-BE57-8C4F7FD6255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AF565-615E-4BC6-A554-F2C938574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BFF28-466C-43BB-AE0C-21C3953EC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40312-DDEF-435B-BCD7-9D8412F24D3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154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57FC4B-1BA6-4A34-A218-1426136F87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D744E1-632C-4E47-AA0D-4A8943F5B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DF869-11F7-4D4F-AC34-FDFC07720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FF025-95EC-4B16-BE57-8C4F7FD6255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74ADD-29AF-4C54-BE9A-42B0322DF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1C165-129B-43BD-A198-42AD0E6D3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40312-DDEF-435B-BCD7-9D8412F24D3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17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213B1-C946-465A-8924-D4CCA65F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6519C-B08E-4269-98B2-4123A53637CA}" type="datetimeFigureOut"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529F4-EC9B-4711-9648-D197C415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64E5F-3339-4124-8FD2-65362E19E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AF18-83F5-4BB7-93B8-BF3FA469ED40}" type="slidenum"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223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0E242-F27D-40E2-BF28-4B57848AD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D0E1F-E2B1-4817-8EE8-F568CE3A9C9F}" type="datetimeFigureOut"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4A504-D70C-49E0-9725-C8CE5F46B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0351F-5331-4BE7-B74D-6C92E23B5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04EDE-9F38-4E7B-B1DC-47DA5316D522}" type="slidenum"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448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06474-9CBC-4E71-B912-ECEFEEE95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8BF3A3-61EF-49F0-A9A8-85A2ECF915B0}" type="datetimeFigureOut"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1D839-02D1-4C57-BBAA-9A92964DA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AE571-33CB-4A35-A898-F1FD20EA1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286DC-264A-4648-A36E-9FFF870BFFA7}" type="slidenum"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61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25A8A4-57D5-4465-BFA6-3CD6D339E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21E31-E963-48BF-8612-FAE7DB0BF62A}" type="datetimeFigureOut"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149A94-1750-4F5D-84E5-E002C1AF0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9F0A0A-6F05-4515-BFB1-514D8CC98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0B08B7-5E0C-42F7-84E5-9AB58C500CBE}" type="slidenum"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379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16BF504-68FB-4A66-BBAC-4E23BF08D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DD688-233C-4868-9757-03C07EF1DA16}" type="datetimeFigureOut"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3697988-FC2C-48CD-8A0D-E8CC388A5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704A195-1DFA-4AD8-A4A1-9260AA25A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89FC0-C56A-4435-B431-95C5C8550576}" type="slidenum"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603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515C8FD-02A8-45CD-A589-44D5FDCAB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37A16-1088-40E7-A48E-038217D93CD9}" type="datetimeFigureOut"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C18227F-C45E-443B-BB3D-C108719E0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705DED1-EAB9-47C5-A819-74D8EC00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62C2E-5D5E-42CD-8D0E-A5B2A482A7CC}" type="slidenum"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795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B294912-9CD8-4F0D-8E74-3BB31062F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EE609-723D-40A5-ADDC-89C34BE06214}" type="datetimeFigureOut"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7A784A9-00A3-46E8-92BE-AABD5BB8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05889DA-DCA2-4480-8443-5018D292D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F2150-9DDB-4DEF-8822-90FFC746CEAD}" type="slidenum"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339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FC6E4C-3B32-42F0-BCB0-64BB413C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17163-541C-4EA7-90C1-8C711324D9C2}" type="datetimeFigureOut"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50A280-C1E3-48B3-834E-415F2B807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1E0E2D-A24F-4082-8235-F72F003E4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13079E-4889-4F38-AB2B-8B2A4D110D84}" type="slidenum"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071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AA01D-EC89-4601-AD06-8D29D3435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298CB-C808-4E35-B417-C25E7D572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20685-380C-41D4-80B3-CF8F6CDAB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FF025-95EC-4B16-BE57-8C4F7FD6255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52D67-4FB7-466D-A6C2-08C86517E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F3AD1-8A82-4D97-B21B-5200CFB76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40312-DDEF-435B-BCD7-9D8412F24D3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018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B1A4E6-1C71-4BC5-9A86-7A469AA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3D1A65-C8BC-4F5F-832B-9FB56D5130B5}" type="datetimeFigureOut"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1E976A-F41D-47E2-85F1-FBEA00032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FEA47D-32FB-4EEE-B96C-1A2280E96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4367B-5AB0-4AF0-87C7-94E952BB1535}" type="slidenum"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794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A1830-F71C-46D9-A22C-2900059B6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A997D-170D-4E4C-A050-367132CF0745}" type="datetimeFigureOut"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7E17E-1E20-4AFE-B73D-FC31C66D2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1EFCE-7F2A-42E9-8CAB-FD53A4F21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57709-CB6A-4CCA-B5FA-F2A6B6E99400}" type="slidenum"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001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A2639-6232-496B-84B3-1DF1E6139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D1E929-3C30-4EF6-AB30-E715EE6D8C59}" type="datetimeFigureOut"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DE114-F930-4F62-8BB8-49C23C8F9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86EB1-7CA1-4544-86A3-C6164B2BA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2166A-26F6-4AEA-8FD2-4EB2815287DF}" type="slidenum"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153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81E95-CE12-40C8-B37F-4BA8DE1EC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983E92-8528-4B94-B042-9354E3A02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BE286-FF2C-4F40-B683-21963FD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E827C-FC78-4273-B179-26823C7F723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BD6E3-7334-4145-A85B-F8FF91A2F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3CB35-3557-470E-9A7F-0D95DE6D3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E7421-C23E-4D99-999E-D418651E92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142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B3707-D737-42EF-B2C4-345481513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B9027-5527-412B-9F72-0B44AE990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2FB09-52F2-4A16-B05D-030658497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E827C-FC78-4273-B179-26823C7F723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1E4E4-0175-4A1B-85AD-1E3163C87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C1A51-B978-4410-B746-3C6177E6B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E7421-C23E-4D99-999E-D418651E92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736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D6E34-F21E-4947-B23E-5FFADD24C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85D4F-1F11-4EE7-A6D8-28AD86010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06C9A-D0E2-49F2-8778-D57E11761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E827C-FC78-4273-B179-26823C7F723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50304-DEFC-4A1D-8D94-8AB1A7EE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486D3-B28D-4174-8979-7F3246A9C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E7421-C23E-4D99-999E-D418651E92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0327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50E8E-7B40-45B4-A17C-A1233F5BE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75C27-5740-4812-A813-008C3E36F4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441938-0939-4865-AE8D-AA77B8C75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37D6E5-0A28-481F-A49E-12C1398C4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E827C-FC78-4273-B179-26823C7F723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456EB3-EC45-4095-B9A6-6B76E001D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ADCF90-9833-49E9-BB43-55CBE1BEA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E7421-C23E-4D99-999E-D418651E92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731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3AF8F-61F1-4E72-926F-CB1D04B1A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B4FCA-D9B3-46C6-88FE-08544A079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BA9DB-7A1F-4711-BBB6-5051966E7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1A9FE4-B9DE-46FC-9BAF-B0EDA2B173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E05A2C-9FB0-4981-9D54-5E5F70B52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68862D-175B-458C-90B9-B5C3D2D58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E827C-FC78-4273-B179-26823C7F723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DCFCB7-495F-44DD-BE32-98BA226C7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65F467-5607-456C-BF51-2A60D3F59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E7421-C23E-4D99-999E-D418651E92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508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8521E-8D28-40C6-93FD-9D6EC78F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B0B8C7-D3A6-42D2-8A31-5D2F4D1CB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E827C-FC78-4273-B179-26823C7F723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0C04A-9F7E-4F1D-8CC9-A78FBE337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471EC-1A65-4323-9F2D-566D53A6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E7421-C23E-4D99-999E-D418651E92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9529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002CA-3627-4734-9FAC-6996B9968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E827C-FC78-4273-B179-26823C7F723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D3372E-2EF0-4185-BC8F-FFB597F57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68043-3DED-4F87-8A53-558DFDFDF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E7421-C23E-4D99-999E-D418651E92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46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12228-F41E-43FE-BD30-49823FC75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90365-3AD4-4364-B66A-7B1C7C1A5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F1FE8-7142-4B8C-8E30-F1F084309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FF025-95EC-4B16-BE57-8C4F7FD6255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02798-195C-4827-A216-F0C57F907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33AFB-2847-49F0-ACDA-33B88E803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40312-DDEF-435B-BCD7-9D8412F24D3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2121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A79A0-CBE4-46CB-8B1C-FC97E2502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58DC2-97E4-42A1-A6B6-8DCBE50BB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FAC4B-F64D-4B96-9D3C-1474777FC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137E12-DB2B-4549-9CB0-321AE283B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E827C-FC78-4273-B179-26823C7F723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109B3-0165-47F7-98D1-1614C2824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01077-F3E3-41D1-A41D-605334617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E7421-C23E-4D99-999E-D418651E92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3026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48E90-9148-4BDD-A0ED-5D9FA4B2B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903BAB-FEDF-468C-8A43-46DCAFFB9F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10EE08-A36D-4A0E-8124-9C2FA49D1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27F06-8CB4-469F-B0CE-F560C78E1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E827C-FC78-4273-B179-26823C7F723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CE26B-17F8-4A4F-B314-289065F35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52918-7D4F-4FFA-862C-CF914689C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E7421-C23E-4D99-999E-D418651E92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826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9E32C-0309-49BA-80DB-2A2BFE62F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46922B-B248-45C2-B0C4-2D7DFCC47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C5483-A35C-4FB1-8A33-5E3DF7621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E827C-FC78-4273-B179-26823C7F723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AD3EC-9428-401B-B508-4DD89C2D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FEC8A-09BA-4C33-BB4F-F2F55186B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E7421-C23E-4D99-999E-D418651E92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295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51B932-AB60-4DAA-A00A-48C9064E63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0A2EA-55EE-4A3B-906F-151CADE9D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5BEFD-91A7-4B44-B63C-B9CE48211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E827C-FC78-4273-B179-26823C7F723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AA853-80B7-4690-9AF7-DF33757CF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9435F-519D-485C-8F5F-A3D494694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E7421-C23E-4D99-999E-D418651E92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4372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74809-A89F-401D-B4B0-CEAC2627C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33F53-6B29-4CC0-8740-75C32C796BC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F527A-4E6D-40B2-A44F-4E0D79E3F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6A43A-27A9-473D-A054-F8FA7052C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E85DA1-BD7E-41F5-9602-4ACED885C556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2880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5A702-0576-432A-AC89-FDA93C284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1047D9-401D-4EBC-B1AA-556A3494D3B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5EBD3-1A87-4CF7-A7DB-B8F00704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0F79E-B75A-4867-B142-960147757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4CDEF-F70B-462A-B09F-A75F9F3A4982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2583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F7F11-2274-4396-81EC-E1668F80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01202-D4A1-4D90-A68F-FF759784CED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C8517-79F9-49F7-9AC7-66E344734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55BCD-4BBB-4726-AF11-78599B5E1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49E18-D015-462D-A24D-296E32887961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7111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ED358F-ECAC-4704-B80E-3A94A8FDB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41DF5-B6B8-43D5-8066-697CD6480F1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0AEEE9-22B7-45E6-98E7-59FC8944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A87DA8-C2A8-425F-B880-5FC37E091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641C9-F579-4EDB-BAF2-5F1F7ED479BB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1328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10E3FF4-5A63-446B-B471-B6F43D936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12CE75-B928-478B-B90C-567CB0FDD0B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0758233-FDFD-42DF-8C2A-B2C173CE1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354C298-E5C6-4C8D-B7CD-CE8E3A218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0B105-70D9-4582-A771-FE1152A92264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1968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CB215AD-B42E-4034-9170-D142B051A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D5A54-4043-4013-8210-ED3A4E4C349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657B474-5C0C-475A-AD5B-862A7242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7879F0-7B3C-445F-8F3B-4B0AC096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73213-A9A1-4A32-AD7C-6F7CAFB2D660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50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E1B77-B2E8-42A6-85C4-9472198B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9823D-1B91-46F7-AC56-4158C96F46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546AF-D3AC-4D5C-9078-62A602C9D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3E0D-017E-4A51-B182-F7CD4B177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FF025-95EC-4B16-BE57-8C4F7FD6255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C525E-7A40-4873-9026-16D325717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7FC0F-3108-440A-9995-77375054A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40312-DDEF-435B-BCD7-9D8412F24D3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974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0698E47-51D3-4712-AABA-9A980D72E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355D3-8409-425E-8CA0-F0835A65B16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B9C0E6A-10A3-4EDA-A2B0-58D556B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25B69D-FC8C-430C-9C77-1B52E89A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52FB5-6040-43C4-8934-EE2ABC4637E4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1168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7CD254-DC2A-406A-86FB-1BA17FBFF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A60F2E-759A-4621-932A-F38F7231ED9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A3ED80-0CB2-48A3-83F1-7CCB69191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85E608-898A-444F-ADAE-16BD8681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A0894-93FF-4A25-BEE0-09A02DF3EA10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3690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A96BFF-A1F2-40A1-8EBF-BA32F29A0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DA0045-EF01-4659-8FE9-0E8B56FFCF5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7823580-85F0-4944-8DA0-5FDA43CC2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26B5F7-3C5B-468A-AF25-EF8B0BAA0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973C9-673C-42E7-B054-58751114364D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039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6E9CF-180B-476A-9777-340C3C6C6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38C8B-3547-4697-8902-B256F125BCA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01DD6-8EE6-4DEB-8064-7C7864151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3C874-0A10-48B3-9D15-A2B5655E8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CB5899-7DB9-48A2-973D-43B96BA78939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6542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D1E66-8E27-4B1A-8D2D-A28047694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186C73-C125-4EEE-8938-A0C928C1D6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7D6A5-BB74-4B31-ADEC-C3894F5FE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62121-5465-459C-993E-1E401687D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935183-13F0-4B81-BB2E-5CD46F9CF5E0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81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7B354-1CA2-478D-8369-8FFCBE9BA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1D4C8-32EE-4A9C-B664-FC26A5E2E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A0091-9047-4537-A42D-C1BA844C6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84F0C8-9A51-474F-8324-C6C96749E4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C0535-4D0B-4709-9030-2FD2AD9AA0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F50E78-A823-49C0-A490-55AD53981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FF025-95EC-4B16-BE57-8C4F7FD6255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5C7E39-FFE9-434D-8260-2D2BAA243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999CF8-2C04-49A1-83F6-568D04A44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40312-DDEF-435B-BCD7-9D8412F24D3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16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1363B-EB6D-475F-9CCF-F680B79E1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A19956-9643-47BA-A096-1DE564D0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FF025-95EC-4B16-BE57-8C4F7FD6255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AEFC8-3C4E-4DDB-907A-AE543C612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CD5E0-C082-4E47-9442-465E014FD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40312-DDEF-435B-BCD7-9D8412F24D3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92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28B969-2ADC-490A-8F42-D4D2B05E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FF025-95EC-4B16-BE57-8C4F7FD6255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0E2335-A810-40AE-86D0-07668D106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B68CE-030F-4C71-B3FF-4F51DF779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40312-DDEF-435B-BCD7-9D8412F24D3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20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BAF77-4EFC-479E-9AC8-CEFA8E27B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BB7CD-3B03-416C-890C-E5216B174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C8C2F-83B0-40F7-B66F-C09031D5CB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FABBE-93B1-414B-AFBC-2FA1216DC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FF025-95EC-4B16-BE57-8C4F7FD6255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C0CDB-A1E1-4724-AFE5-3E842C7C5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D7634-93FB-4DB9-BEE4-9029BCFC7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40312-DDEF-435B-BCD7-9D8412F24D3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75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6BE5-86E3-41A2-AD21-3F6C91370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209C28-9CF2-43C4-8A66-96C0BAD22B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7E8ADF-58FB-4B6D-A304-F50BB4490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3346C-BE16-4068-855D-B579E326C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FF025-95EC-4B16-BE57-8C4F7FD6255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C1409-3227-45AE-B879-6E4F71639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B34C4-F8EC-43D0-B391-EDCFF1B4E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40312-DDEF-435B-BCD7-9D8412F24D3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146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DE3506-513A-43A9-AA1B-9873D0DB4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5B04C-6A6C-4D61-AABA-9BFFE6FB8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0C6AF-1477-421D-992C-D99470CED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FF025-95EC-4B16-BE57-8C4F7FD6255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F436D-FF43-4080-B1E8-7C2E97818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BB0A8-3C7F-472F-8B4E-C3893A26C7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40312-DDEF-435B-BCD7-9D8412F24D3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42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50A83803-28BF-4C29-A0BC-BB64A9909A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8283DE35-68A2-46D2-B1FD-1B784F97A8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D9A34-8B67-4A9B-AA90-4A9A5DFC8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122C52-FD8F-4F87-9C8F-77E21B1B01EC}" type="datetimeFigureOut"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86025-4659-47F9-90D4-E4AB5EDF5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D20B5-DF02-4965-808D-9E6A4FE11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1B272A-84FF-48D0-A6F1-0080ED07D02A}" type="slidenum"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0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A6C5C6-6606-4834-8520-085BCF976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81635-DFC8-4E59-AE1C-166D33AA2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B58DB-5A35-4D00-9961-EA03BFADD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E827C-FC78-4273-B179-26823C7F723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2212E-41A5-4DC6-AFE4-39650D802C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FA669-6797-43C6-8E85-72B155E3B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E7421-C23E-4D99-999E-D418651E92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94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BF5923A-27CF-45DF-83C0-D7B1743C424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73191A1-FEC4-408F-A3A6-9F798733CF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11B20-391A-462F-96BD-B9B107722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1A3E2-2425-4381-AB81-068F048DC4C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38615-90ED-4D8C-B2BB-4A4017B796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F4B28-1BB5-45C7-9840-FEEFAC256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BC8C64-152D-4986-94EA-3EABA103B810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9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video" Target="file:///G:\Spanish%20KS2\Spanish%20KS2\Unidad%204\Unit%204%20%20Arco%20Iris%20-%20Bilingual%20Song%20for%20kids%20-%20Colors%20-%20YouTube%5bvia%20torchbrowser.com%5d.mp4" TargetMode="External"/><Relationship Id="rId1" Type="http://schemas.microsoft.com/office/2007/relationships/media" Target="file:///G:\Spanish%20KS2\Spanish%20KS2\Unidad%204\Unit%204%20%20Arco%20Iris%20-%20Bilingual%20Song%20for%20kids%20-%20Colors%20-%20YouTube%5bvia%20torchbrowser.com%5d.mp4" TargetMode="Externa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81048-32BA-4E6B-95F8-2AE92CF71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n-GB" sz="3700" u="sng">
                <a:latin typeface="Comic Sans MS" panose="030F0702030302020204" pitchFamily="66" charset="0"/>
              </a:rPr>
              <a:t>¡</a:t>
            </a:r>
            <a:r>
              <a:rPr lang="en-GB" sz="3700" u="sng" err="1">
                <a:latin typeface="Comic Sans MS" panose="030F0702030302020204" pitchFamily="66" charset="0"/>
              </a:rPr>
              <a:t>Bienvenidos</a:t>
            </a:r>
            <a:r>
              <a:rPr lang="en-GB" sz="3700" u="sng">
                <a:latin typeface="Comic Sans MS" panose="030F0702030302020204" pitchFamily="66" charset="0"/>
              </a:rPr>
              <a:t> a </a:t>
            </a:r>
            <a:r>
              <a:rPr lang="en-GB" sz="3700" u="sng" err="1">
                <a:latin typeface="Comic Sans MS" panose="030F0702030302020204" pitchFamily="66" charset="0"/>
              </a:rPr>
              <a:t>nuestra</a:t>
            </a:r>
            <a:r>
              <a:rPr lang="en-GB" sz="3700" u="sng">
                <a:latin typeface="Comic Sans MS" panose="030F0702030302020204" pitchFamily="66" charset="0"/>
              </a:rPr>
              <a:t> </a:t>
            </a:r>
            <a:r>
              <a:rPr lang="en-GB" sz="3700" u="sng" err="1">
                <a:latin typeface="Comic Sans MS" panose="030F0702030302020204" pitchFamily="66" charset="0"/>
              </a:rPr>
              <a:t>lección</a:t>
            </a:r>
            <a:r>
              <a:rPr lang="en-GB" sz="3700" u="sng">
                <a:latin typeface="Comic Sans MS" panose="030F0702030302020204" pitchFamily="66" charset="0"/>
              </a:rPr>
              <a:t> de </a:t>
            </a:r>
            <a:r>
              <a:rPr lang="en-GB" sz="3700" u="sng" err="1">
                <a:latin typeface="Comic Sans MS" panose="030F0702030302020204" pitchFamily="66" charset="0"/>
              </a:rPr>
              <a:t>español</a:t>
            </a:r>
            <a:r>
              <a:rPr lang="en-GB" sz="3700" u="sng"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41446-4BE9-41B7-8672-6C260E263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Hola everybody! Welcome to our Spanish lesson!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Let’s start with our Buenos </a:t>
            </a:r>
            <a:r>
              <a:rPr lang="en-GB" dirty="0" err="1">
                <a:latin typeface="Comic Sans MS" panose="030F0702030302020204" pitchFamily="66" charset="0"/>
              </a:rPr>
              <a:t>Días</a:t>
            </a:r>
            <a:r>
              <a:rPr lang="en-GB" dirty="0">
                <a:latin typeface="Comic Sans MS" panose="030F0702030302020204" pitchFamily="66" charset="0"/>
              </a:rPr>
              <a:t> song in slide 2. Sing along!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If you can’t open the link, try to find it on YouTube: https://www.youtube.com/watch?v=IRXeDfxcjjc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5326FB-52DD-40DF-8DC3-C4DB43D21B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80319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0576AB49-D84A-49D2-AED9-52C86E26D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6576"/>
          </a:xfrm>
        </p:spPr>
        <p:txBody>
          <a:bodyPr>
            <a:normAutofit fontScale="90000"/>
          </a:bodyPr>
          <a:lstStyle/>
          <a:p>
            <a:pPr eaLnBrk="1" hangingPunct="1"/>
            <a:endParaRPr lang="en-GB" altLang="en-US" dirty="0">
              <a:latin typeface="Comic Sans MS" panose="030F0702030302020204" pitchFamily="66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7D3A23F-61AC-403D-BFC5-B15C523E6486}"/>
              </a:ext>
            </a:extLst>
          </p:cNvPr>
          <p:cNvSpPr/>
          <p:nvPr/>
        </p:nvSpPr>
        <p:spPr>
          <a:xfrm>
            <a:off x="1762126" y="928689"/>
            <a:ext cx="1857375" cy="1285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510DF9-E365-49AB-80F6-035EFB3C2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2116139"/>
            <a:ext cx="1785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R-</a:t>
            </a: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</a:t>
            </a: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E5125F7-72D3-4C22-9097-8FE73FFEAC16}"/>
              </a:ext>
            </a:extLst>
          </p:cNvPr>
          <p:cNvSpPr/>
          <p:nvPr/>
        </p:nvSpPr>
        <p:spPr>
          <a:xfrm>
            <a:off x="8024814" y="4286251"/>
            <a:ext cx="1857375" cy="1285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0BC962-0C0E-4E9E-AF53-0BBC35BD5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4" y="5643564"/>
            <a:ext cx="2928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-m-r-</a:t>
            </a: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ll</a:t>
            </a: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54F22A1-EE52-4486-AEC4-2D8CD101835E}"/>
              </a:ext>
            </a:extLst>
          </p:cNvPr>
          <p:cNvSpPr/>
          <p:nvPr/>
        </p:nvSpPr>
        <p:spPr>
          <a:xfrm>
            <a:off x="8524876" y="1270001"/>
            <a:ext cx="1857375" cy="1285875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BE0F38-0D06-4C5B-8136-22D81DC9A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0" y="2357439"/>
            <a:ext cx="2857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N-r-n</a:t>
            </a: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</a:t>
            </a: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3E83535-EA49-4F16-BB90-9257B132121B}"/>
              </a:ext>
            </a:extLst>
          </p:cNvPr>
          <p:cNvSpPr/>
          <p:nvPr/>
        </p:nvSpPr>
        <p:spPr>
          <a:xfrm>
            <a:off x="5111751" y="1533526"/>
            <a:ext cx="1857375" cy="128587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7CE5C5-C027-4D12-A12A-FA3F37CB6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1" y="2846389"/>
            <a:ext cx="1787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</a:t>
            </a: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</a:t>
            </a: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-l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EF4DB67-E313-4245-94CF-EB4905369564}"/>
              </a:ext>
            </a:extLst>
          </p:cNvPr>
          <p:cNvSpPr/>
          <p:nvPr/>
        </p:nvSpPr>
        <p:spPr>
          <a:xfrm>
            <a:off x="5111751" y="4122739"/>
            <a:ext cx="1857375" cy="1285875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06341D-3B9B-4D7C-8751-8B106CF8B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75" y="5143501"/>
            <a:ext cx="1785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R-s-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940BB7F-9A08-4F28-A03D-12BE82CB333A}"/>
              </a:ext>
            </a:extLst>
          </p:cNvPr>
          <p:cNvSpPr/>
          <p:nvPr/>
        </p:nvSpPr>
        <p:spPr>
          <a:xfrm>
            <a:off x="1952626" y="3071814"/>
            <a:ext cx="1857375" cy="12858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F93CF8-057B-4208-9EAC-BEA7A3677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8" y="4572001"/>
            <a:ext cx="22145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V-rd-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6FF65E-EB62-4631-A22E-B37381C91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6" y="5400675"/>
            <a:ext cx="20732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B259068-FB45-4D93-98CA-FD23E762B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075" y="6105525"/>
            <a:ext cx="3271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M-r-d-/v- -l –t -</a:t>
            </a:r>
          </a:p>
        </p:txBody>
      </p:sp>
    </p:spTree>
    <p:extLst>
      <p:ext uri="{BB962C8B-B14F-4D97-AF65-F5344CB8AC3E}">
        <p14:creationId xmlns:p14="http://schemas.microsoft.com/office/powerpoint/2010/main" val="390069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51D48AC-E6F1-48D4-993F-8C523ECBE952}"/>
              </a:ext>
            </a:extLst>
          </p:cNvPr>
          <p:cNvSpPr/>
          <p:nvPr/>
        </p:nvSpPr>
        <p:spPr>
          <a:xfrm>
            <a:off x="2297114" y="685800"/>
            <a:ext cx="2643187" cy="17859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B9D294-AD39-4903-A509-A8BF47F29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6" y="2428876"/>
            <a:ext cx="2214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Bl-nc-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A15322C-ABE0-47FA-9AC5-9A3D0ACF9928}"/>
              </a:ext>
            </a:extLst>
          </p:cNvPr>
          <p:cNvSpPr/>
          <p:nvPr/>
        </p:nvSpPr>
        <p:spPr>
          <a:xfrm>
            <a:off x="6953250" y="798514"/>
            <a:ext cx="2643188" cy="17859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B687AD-E19B-4381-8FAB-D5E7A67C9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7563" y="2500314"/>
            <a:ext cx="22145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N-gr-</a:t>
            </a:r>
          </a:p>
        </p:txBody>
      </p:sp>
      <p:pic>
        <p:nvPicPr>
          <p:cNvPr id="48130" name="Picture 2">
            <a:extLst>
              <a:ext uri="{FF2B5EF4-FFF2-40B4-BE49-F238E27FC236}">
                <a16:creationId xmlns:a16="http://schemas.microsoft.com/office/drawing/2014/main" id="{E8217324-F107-4DFB-9560-A51B9BD0D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4" y="3716339"/>
            <a:ext cx="2670175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443979-E51B-4C8B-9547-CC2530C45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850" y="5532439"/>
            <a:ext cx="24018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M-rr-n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EFD29FE-AE67-48C1-97A7-18549688BC0C}"/>
              </a:ext>
            </a:extLst>
          </p:cNvPr>
          <p:cNvSpPr/>
          <p:nvPr/>
        </p:nvSpPr>
        <p:spPr>
          <a:xfrm>
            <a:off x="6953250" y="3706814"/>
            <a:ext cx="2643188" cy="1785937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975112-4336-4038-BD5F-7AA3D297C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9" y="5610226"/>
            <a:ext cx="16144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Gr</a:t>
            </a: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</a:t>
            </a: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28D4A5-E904-489D-B863-ADFF875A2F77}"/>
              </a:ext>
            </a:extLst>
          </p:cNvPr>
          <p:cNvSpPr/>
          <p:nvPr/>
        </p:nvSpPr>
        <p:spPr>
          <a:xfrm>
            <a:off x="3632200" y="-6350"/>
            <a:ext cx="5461000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Name the colour!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62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3" grpId="0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7D3C86B-BDA2-4088-96EF-05D34DA3E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GB" sz="4000" u="sng" dirty="0">
                <a:solidFill>
                  <a:srgbClr val="FFFFFF"/>
                </a:solidFill>
                <a:latin typeface="Comic Sans MS" panose="030F0702030302020204" pitchFamily="66" charset="0"/>
              </a:rPr>
              <a:t>Instructions for slides 13-14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5119D-6254-4FBD-9DC5-513EBD55F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These are the answers to slides 10 and 11. 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If you didn’t get them all right, try doing them again, until you are confident of the spellings.</a:t>
            </a:r>
          </a:p>
          <a:p>
            <a:pPr marL="0" indent="0">
              <a:buNone/>
            </a:pP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6998F5-D50E-4567-B7AD-6224D617B0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80" b="14240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7D1713E-552D-4D4C-A713-D2C81C530D03}"/>
              </a:ext>
            </a:extLst>
          </p:cNvPr>
          <p:cNvSpPr/>
          <p:nvPr/>
        </p:nvSpPr>
        <p:spPr>
          <a:xfrm>
            <a:off x="1047280" y="6335038"/>
            <a:ext cx="2241511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19.06.20 L.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Interian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244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6A77704F-CD21-426F-A079-FCDE321D3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26" y="-34925"/>
            <a:ext cx="8983663" cy="1077913"/>
          </a:xfrm>
        </p:spPr>
        <p:txBody>
          <a:bodyPr/>
          <a:lstStyle/>
          <a:p>
            <a:pPr eaLnBrk="1" hangingPunct="1"/>
            <a:r>
              <a:rPr lang="en-GB" altLang="en-US" dirty="0" err="1">
                <a:latin typeface="Comic Sans MS" panose="030F0702030302020204" pitchFamily="66" charset="0"/>
              </a:rPr>
              <a:t>Respuestas</a:t>
            </a:r>
            <a:r>
              <a:rPr lang="en-GB" altLang="en-US" dirty="0">
                <a:latin typeface="Comic Sans MS" panose="030F0702030302020204" pitchFamily="66" charset="0"/>
              </a:rPr>
              <a:t> - Answers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A0E5201-951D-4E2D-B8CD-B1C88A4CCCCE}"/>
              </a:ext>
            </a:extLst>
          </p:cNvPr>
          <p:cNvSpPr/>
          <p:nvPr/>
        </p:nvSpPr>
        <p:spPr>
          <a:xfrm>
            <a:off x="1808164" y="944564"/>
            <a:ext cx="1857375" cy="1285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BCC233-6FDA-420D-9619-B81B0B590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600" y="2066926"/>
            <a:ext cx="1785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</a:t>
            </a:r>
            <a:r>
              <a:rPr kumimoji="0" lang="en-GB" altLang="en-US" sz="5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</a:t>
            </a: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</a:t>
            </a:r>
            <a:r>
              <a:rPr kumimoji="0" lang="en-GB" altLang="en-US" sz="5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2AE128E-24EF-477C-AE48-797B2DBCCFBC}"/>
              </a:ext>
            </a:extLst>
          </p:cNvPr>
          <p:cNvSpPr/>
          <p:nvPr/>
        </p:nvSpPr>
        <p:spPr>
          <a:xfrm>
            <a:off x="8024814" y="4286251"/>
            <a:ext cx="1857375" cy="1285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E5B25D-200D-468B-82E1-316499F39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4" y="5643564"/>
            <a:ext cx="2928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</a:t>
            </a:r>
            <a:r>
              <a:rPr kumimoji="0" lang="en-GB" altLang="en-US" sz="5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rill</a:t>
            </a:r>
            <a:r>
              <a:rPr kumimoji="0" lang="en-GB" altLang="en-US" sz="5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855E67-D559-4E0D-83B9-8744BB1FA6CB}"/>
              </a:ext>
            </a:extLst>
          </p:cNvPr>
          <p:cNvSpPr/>
          <p:nvPr/>
        </p:nvSpPr>
        <p:spPr>
          <a:xfrm>
            <a:off x="8382001" y="928689"/>
            <a:ext cx="1857375" cy="1285875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CD43EE-8B1C-4AA5-9C5F-5AF2B6898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0" y="2357439"/>
            <a:ext cx="2857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</a:t>
            </a:r>
            <a:r>
              <a:rPr kumimoji="0" lang="en-GB" altLang="en-US" sz="5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</a:t>
            </a:r>
            <a:r>
              <a:rPr kumimoji="0" lang="en-GB" altLang="en-US" sz="5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nj</a:t>
            </a:r>
            <a:r>
              <a:rPr kumimoji="0" lang="en-GB" altLang="en-US" sz="5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A6C448-11C2-4B14-9118-3FF362BE6890}"/>
              </a:ext>
            </a:extLst>
          </p:cNvPr>
          <p:cNvSpPr/>
          <p:nvPr/>
        </p:nvSpPr>
        <p:spPr>
          <a:xfrm>
            <a:off x="5024439" y="1357314"/>
            <a:ext cx="1857375" cy="128587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18D4DD-6416-4D5E-B61A-95BE77984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239" y="2638426"/>
            <a:ext cx="1787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</a:t>
            </a:r>
            <a:r>
              <a:rPr kumimoji="0" lang="en-GB" altLang="en-US" sz="5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</a:t>
            </a: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857E968-F781-43CB-9E40-CCDD88253041}"/>
              </a:ext>
            </a:extLst>
          </p:cNvPr>
          <p:cNvSpPr/>
          <p:nvPr/>
        </p:nvSpPr>
        <p:spPr>
          <a:xfrm>
            <a:off x="5667376" y="3786189"/>
            <a:ext cx="1857375" cy="1285875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4C357B-1D1D-4C83-9029-5A8EB982C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75" y="5143501"/>
            <a:ext cx="1785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</a:t>
            </a:r>
            <a:r>
              <a:rPr kumimoji="0" lang="en-GB" altLang="en-US" sz="5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</a:t>
            </a: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</a:t>
            </a:r>
            <a:r>
              <a:rPr kumimoji="0" lang="en-GB" altLang="en-US" sz="5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45B8A7-02B3-42B3-8B1F-67F64863DCAD}"/>
              </a:ext>
            </a:extLst>
          </p:cNvPr>
          <p:cNvSpPr/>
          <p:nvPr/>
        </p:nvSpPr>
        <p:spPr>
          <a:xfrm>
            <a:off x="1952626" y="3071814"/>
            <a:ext cx="1857375" cy="12858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8F9C7D-9D92-48BB-A904-FEEE950D2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8" y="4572001"/>
            <a:ext cx="22145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</a:t>
            </a:r>
            <a:r>
              <a:rPr kumimoji="0" lang="en-GB" altLang="en-US" sz="5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</a:t>
            </a: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rd</a:t>
            </a:r>
            <a:r>
              <a:rPr kumimoji="0" lang="en-GB" altLang="en-US" sz="5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171F60-FB00-4AAF-B7C3-CD20C6BBD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6" y="5400675"/>
            <a:ext cx="20732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D04FFB-D818-4669-8541-289F0A505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076" y="6105525"/>
            <a:ext cx="3109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</a:t>
            </a:r>
            <a:r>
              <a:rPr kumimoji="0" lang="en-GB" altLang="en-US" sz="32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</a:t>
            </a:r>
            <a:r>
              <a:rPr kumimoji="0" lang="en-GB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</a:t>
            </a:r>
            <a:r>
              <a:rPr kumimoji="0" lang="en-GB" altLang="en-US" sz="32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en-GB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</a:t>
            </a:r>
            <a:r>
              <a:rPr kumimoji="0" lang="en-GB" altLang="en-US" sz="32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</a:t>
            </a:r>
            <a:r>
              <a:rPr kumimoji="0" lang="en-GB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/v</a:t>
            </a:r>
            <a:r>
              <a:rPr kumimoji="0" lang="en-GB" altLang="en-US" sz="32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io</a:t>
            </a:r>
            <a:r>
              <a:rPr kumimoji="0" lang="en-GB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</a:t>
            </a:r>
            <a:r>
              <a:rPr kumimoji="0" lang="en-GB" altLang="en-US" sz="32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</a:t>
            </a:r>
            <a:r>
              <a:rPr kumimoji="0" lang="en-GB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</a:t>
            </a:r>
            <a:r>
              <a:rPr kumimoji="0" lang="en-GB" altLang="en-US" sz="32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4373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2CC8173-46F7-4367-9BD9-3B18A7A13917}"/>
              </a:ext>
            </a:extLst>
          </p:cNvPr>
          <p:cNvSpPr/>
          <p:nvPr/>
        </p:nvSpPr>
        <p:spPr>
          <a:xfrm>
            <a:off x="2297114" y="685800"/>
            <a:ext cx="2643187" cy="17859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B87832-9409-4670-AB17-2146F2558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2428876"/>
            <a:ext cx="2851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Bl</a:t>
            </a:r>
            <a:r>
              <a:rPr kumimoji="0" lang="en-GB" altLang="en-US" sz="5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nc</a:t>
            </a:r>
            <a:r>
              <a:rPr kumimoji="0" lang="en-GB" altLang="en-US" sz="5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1EC14D8-3C8E-4436-811E-C45FF4B7CF47}"/>
              </a:ext>
            </a:extLst>
          </p:cNvPr>
          <p:cNvSpPr/>
          <p:nvPr/>
        </p:nvSpPr>
        <p:spPr>
          <a:xfrm>
            <a:off x="6953250" y="798514"/>
            <a:ext cx="2643188" cy="17859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9E0103-BC88-452D-B336-5F21B9367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7563" y="2500314"/>
            <a:ext cx="22145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</a:t>
            </a:r>
            <a:r>
              <a:rPr kumimoji="0" lang="en-GB" altLang="en-US" sz="5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</a:t>
            </a: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gr</a:t>
            </a:r>
            <a:r>
              <a:rPr kumimoji="0" lang="en-GB" altLang="en-US" sz="5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</a:t>
            </a:r>
          </a:p>
        </p:txBody>
      </p:sp>
      <p:pic>
        <p:nvPicPr>
          <p:cNvPr id="48130" name="Picture 2">
            <a:extLst>
              <a:ext uri="{FF2B5EF4-FFF2-40B4-BE49-F238E27FC236}">
                <a16:creationId xmlns:a16="http://schemas.microsoft.com/office/drawing/2014/main" id="{C7F68158-8C2B-4388-88BA-314D15999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4" y="3716339"/>
            <a:ext cx="2670175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DDEBF80-DC95-4661-BF6F-B0918270B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851" y="5532439"/>
            <a:ext cx="2543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</a:t>
            </a:r>
            <a:r>
              <a:rPr kumimoji="0" lang="en-GB" altLang="en-US" sz="54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rr</a:t>
            </a:r>
            <a:r>
              <a:rPr kumimoji="0" lang="en-GB" altLang="en-US" sz="54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ó</a:t>
            </a: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12B296-9FAF-489B-A793-42D6B163959E}"/>
              </a:ext>
            </a:extLst>
          </p:cNvPr>
          <p:cNvSpPr/>
          <p:nvPr/>
        </p:nvSpPr>
        <p:spPr>
          <a:xfrm>
            <a:off x="6953250" y="3706814"/>
            <a:ext cx="2643188" cy="1785937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F30777-EA77-498D-AFF8-61EE0D92D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9" y="5610226"/>
            <a:ext cx="15192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Gr</a:t>
            </a:r>
            <a:r>
              <a:rPr kumimoji="0" lang="en-GB" altLang="en-US" sz="5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</a:t>
            </a: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</a:t>
            </a:r>
          </a:p>
        </p:txBody>
      </p:sp>
      <p:sp>
        <p:nvSpPr>
          <p:cNvPr id="29706" name="Rectangle 13">
            <a:extLst>
              <a:ext uri="{FF2B5EF4-FFF2-40B4-BE49-F238E27FC236}">
                <a16:creationId xmlns:a16="http://schemas.microsoft.com/office/drawing/2014/main" id="{95A0112C-8461-46EC-B9E8-03DA75CE0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7114" y="39798"/>
            <a:ext cx="800652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</a:t>
            </a:r>
            <a:r>
              <a:rPr kumimoji="0" lang="en-GB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Respuestas</a:t>
            </a:r>
            <a:r>
              <a:rPr kumimoji="0" lang="en-GB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- Answers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81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3" grpId="0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5E1D13B-3A3C-462E-A6FF-A3D5A3881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B82AB0A7-5ADB-43AA-A85D-9EB9D8BC0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9421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94214E17-97F3-4B04-AAE9-03BA148AE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92875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EC9D92EA-1FC7-47BC-8749-59CAF27E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" y="634080"/>
            <a:ext cx="7275530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3C86B-BDA2-4088-96EF-05D34DA3E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201" y="951273"/>
            <a:ext cx="6149595" cy="1190546"/>
          </a:xfrm>
        </p:spPr>
        <p:txBody>
          <a:bodyPr>
            <a:normAutofit/>
          </a:bodyPr>
          <a:lstStyle/>
          <a:p>
            <a:r>
              <a:rPr lang="en-GB" sz="3600" u="sng" dirty="0">
                <a:solidFill>
                  <a:srgbClr val="FFFFFF"/>
                </a:solidFill>
                <a:latin typeface="Comic Sans MS" panose="030F0702030302020204" pitchFamily="66" charset="0"/>
              </a:rPr>
              <a:t>Instructions for slide number 16 - Take a break!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5119D-6254-4FBD-9DC5-513EBD55F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094" y="2232591"/>
            <a:ext cx="6149595" cy="3536333"/>
          </a:xfrm>
        </p:spPr>
        <p:txBody>
          <a:bodyPr anchor="t">
            <a:normAutofit/>
          </a:bodyPr>
          <a:lstStyle/>
          <a:p>
            <a:r>
              <a:rPr lang="en-GB" sz="2400" dirty="0">
                <a:solidFill>
                  <a:srgbClr val="FEFFFF"/>
                </a:solidFill>
                <a:latin typeface="Comic Sans MS" panose="030F0702030302020204" pitchFamily="66" charset="0"/>
              </a:rPr>
              <a:t>It’s a rainbow song! The song is in both Spanish and English.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If you can’t open the link, try to find it on YouTube:</a:t>
            </a:r>
          </a:p>
          <a:p>
            <a:r>
              <a:rPr lang="en-GB" sz="2400" dirty="0">
                <a:solidFill>
                  <a:srgbClr val="FEFFFF"/>
                </a:solidFill>
                <a:latin typeface="Comic Sans MS" panose="030F0702030302020204" pitchFamily="66" charset="0"/>
              </a:rPr>
              <a:t>https://www.youtube.com/watch?v=aaQrsdnGB48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EFFFF"/>
                </a:solidFill>
                <a:latin typeface="Comic Sans MS" panose="030F0702030302020204" pitchFamily="66" charset="0"/>
              </a:rPr>
              <a:t>                 </a:t>
            </a:r>
          </a:p>
          <a:p>
            <a:pPr marL="0" indent="0">
              <a:buNone/>
            </a:pPr>
            <a:endParaRPr lang="en-GB" sz="2400" dirty="0">
              <a:solidFill>
                <a:srgbClr val="FEFFFF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rgbClr val="FE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99A733-A771-4158-A2A5-0F61B0899F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6" r="-4" b="-4"/>
          <a:stretch/>
        </p:blipFill>
        <p:spPr>
          <a:xfrm>
            <a:off x="8079730" y="1254449"/>
            <a:ext cx="4637558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79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nit 4  Arco Iris - Bilingual Song for kids - Colors - YouTube[via torchbrowser.com].mp4">
            <a:hlinkClick r:id="" action="ppaction://media"/>
            <a:extLst>
              <a:ext uri="{FF2B5EF4-FFF2-40B4-BE49-F238E27FC236}">
                <a16:creationId xmlns:a16="http://schemas.microsoft.com/office/drawing/2014/main" id="{3A93439A-9144-459D-B31D-FDA91EFF8D0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92075"/>
            <a:ext cx="8801100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87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7D3C86B-BDA2-4088-96EF-05D34DA3E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GB" sz="4000" u="sng" dirty="0">
                <a:solidFill>
                  <a:srgbClr val="FFFFFF"/>
                </a:solidFill>
                <a:latin typeface="Comic Sans MS" panose="030F0702030302020204" pitchFamily="66" charset="0"/>
              </a:rPr>
              <a:t>Instructions for slide 18 &amp; 19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5119D-6254-4FBD-9DC5-513EBD55F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3" y="2494450"/>
            <a:ext cx="6056313" cy="4487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highlight>
                  <a:srgbClr val="FFFF00"/>
                </a:highlight>
                <a:latin typeface="Comic Sans MS" panose="030F0702030302020204" pitchFamily="66" charset="0"/>
              </a:rPr>
              <a:t>Use  the power point in slide show mode. </a:t>
            </a:r>
          </a:p>
          <a:p>
            <a:pPr marL="0" indent="0">
              <a:buNone/>
            </a:pPr>
            <a:r>
              <a:rPr lang="en-GB" sz="2400" dirty="0">
                <a:highlight>
                  <a:srgbClr val="FFFF00"/>
                </a:highlight>
                <a:latin typeface="Comic Sans MS" panose="030F0702030302020204" pitchFamily="66" charset="0"/>
              </a:rPr>
              <a:t>The game won’t work if you don’t.</a:t>
            </a:r>
          </a:p>
          <a:p>
            <a:pPr marL="0" indent="0">
              <a:buNone/>
            </a:pPr>
            <a:endParaRPr lang="en-GB" sz="2400" dirty="0">
              <a:highlight>
                <a:srgbClr val="FFFF00"/>
              </a:highlight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The colours will disappear one at a time, and you have to write the colour that disappears on the ¿</a:t>
            </a:r>
            <a:r>
              <a:rPr lang="en-GB" sz="2400" dirty="0" err="1">
                <a:latin typeface="Comic Sans MS" panose="030F0702030302020204" pitchFamily="66" charset="0"/>
              </a:rPr>
              <a:t>Qué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color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falta</a:t>
            </a:r>
            <a:r>
              <a:rPr lang="en-GB" sz="2400" dirty="0">
                <a:latin typeface="Comic Sans MS" panose="030F0702030302020204" pitchFamily="66" charset="0"/>
              </a:rPr>
              <a:t>? sheet.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I have done both a black and white and a colour version of the ¿</a:t>
            </a:r>
            <a:r>
              <a:rPr lang="en-GB" sz="2400" dirty="0" err="1">
                <a:latin typeface="Comic Sans MS" panose="030F0702030302020204" pitchFamily="66" charset="0"/>
              </a:rPr>
              <a:t>Qué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color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falta</a:t>
            </a:r>
            <a:r>
              <a:rPr lang="en-GB" sz="2400" dirty="0">
                <a:latin typeface="Comic Sans MS" panose="030F0702030302020204" pitchFamily="66" charset="0"/>
              </a:rPr>
              <a:t>? sheet.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The answers are on slide 19.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6998F5-D50E-4567-B7AD-6224D617B0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80" b="14240"/>
          <a:stretch/>
        </p:blipFill>
        <p:spPr>
          <a:xfrm>
            <a:off x="7532726" y="3026509"/>
            <a:ext cx="4019089" cy="298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68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D28F3-BB36-4C1C-861D-E7A913105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u="sng" dirty="0">
                <a:latin typeface="Comic Sans MS" panose="030F0702030302020204" pitchFamily="66" charset="0"/>
              </a:rPr>
              <a:t>¿</a:t>
            </a:r>
            <a:r>
              <a:rPr lang="en-GB" altLang="en-US" sz="4000" u="sng" dirty="0" err="1">
                <a:latin typeface="Comic Sans MS" panose="030F0702030302020204" pitchFamily="66" charset="0"/>
              </a:rPr>
              <a:t>Qué</a:t>
            </a:r>
            <a:r>
              <a:rPr lang="en-GB" altLang="en-US" sz="4000" u="sng" dirty="0">
                <a:latin typeface="Comic Sans MS" panose="030F0702030302020204" pitchFamily="66" charset="0"/>
              </a:rPr>
              <a:t> </a:t>
            </a:r>
            <a:r>
              <a:rPr lang="en-GB" altLang="en-US" sz="4000" u="sng" dirty="0" err="1">
                <a:latin typeface="Comic Sans MS" panose="030F0702030302020204" pitchFamily="66" charset="0"/>
              </a:rPr>
              <a:t>color</a:t>
            </a:r>
            <a:r>
              <a:rPr lang="en-GB" altLang="en-US" sz="4000" u="sng" dirty="0">
                <a:latin typeface="Comic Sans MS" panose="030F0702030302020204" pitchFamily="66" charset="0"/>
              </a:rPr>
              <a:t> </a:t>
            </a:r>
            <a:r>
              <a:rPr lang="en-GB" altLang="en-US" sz="4000" u="sng" dirty="0" err="1">
                <a:latin typeface="Comic Sans MS" panose="030F0702030302020204" pitchFamily="66" charset="0"/>
              </a:rPr>
              <a:t>falta</a:t>
            </a:r>
            <a:r>
              <a:rPr lang="en-GB" altLang="en-US" sz="4000" u="sng" dirty="0">
                <a:latin typeface="Comic Sans MS" panose="030F0702030302020204" pitchFamily="66" charset="0"/>
              </a:rPr>
              <a:t>? Name the missing colour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3B0896-28B7-4934-94C8-5C16E103ECD4}"/>
              </a:ext>
            </a:extLst>
          </p:cNvPr>
          <p:cNvSpPr/>
          <p:nvPr/>
        </p:nvSpPr>
        <p:spPr>
          <a:xfrm>
            <a:off x="2238376" y="1428751"/>
            <a:ext cx="1857375" cy="10001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E2E7C4-4185-4686-9769-A385B13CB0E1}"/>
              </a:ext>
            </a:extLst>
          </p:cNvPr>
          <p:cNvSpPr/>
          <p:nvPr/>
        </p:nvSpPr>
        <p:spPr>
          <a:xfrm>
            <a:off x="8310564" y="2714626"/>
            <a:ext cx="1857375" cy="10001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AE3C5F-3832-47D2-ADD9-520D597218F9}"/>
              </a:ext>
            </a:extLst>
          </p:cNvPr>
          <p:cNvSpPr/>
          <p:nvPr/>
        </p:nvSpPr>
        <p:spPr>
          <a:xfrm>
            <a:off x="4738689" y="1285876"/>
            <a:ext cx="1857375" cy="10001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300E3E-E15E-44F4-88FC-193299C46D27}"/>
              </a:ext>
            </a:extLst>
          </p:cNvPr>
          <p:cNvSpPr/>
          <p:nvPr/>
        </p:nvSpPr>
        <p:spPr>
          <a:xfrm>
            <a:off x="2738439" y="3214689"/>
            <a:ext cx="1857375" cy="100012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5064F3-7033-4F49-9ACC-4BBDCBDF8044}"/>
              </a:ext>
            </a:extLst>
          </p:cNvPr>
          <p:cNvSpPr/>
          <p:nvPr/>
        </p:nvSpPr>
        <p:spPr>
          <a:xfrm>
            <a:off x="1881189" y="4429126"/>
            <a:ext cx="1857375" cy="1000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D3CC3-D01C-419F-B579-D6298AF4980F}"/>
              </a:ext>
            </a:extLst>
          </p:cNvPr>
          <p:cNvSpPr/>
          <p:nvPr/>
        </p:nvSpPr>
        <p:spPr>
          <a:xfrm>
            <a:off x="3810001" y="5572126"/>
            <a:ext cx="1857375" cy="10001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23AA34-8C61-48B1-B183-5E3F1780074C}"/>
              </a:ext>
            </a:extLst>
          </p:cNvPr>
          <p:cNvSpPr/>
          <p:nvPr/>
        </p:nvSpPr>
        <p:spPr>
          <a:xfrm>
            <a:off x="8167689" y="5500689"/>
            <a:ext cx="1857375" cy="1000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EBE718-6762-40C3-B55B-F458DECA58DE}"/>
              </a:ext>
            </a:extLst>
          </p:cNvPr>
          <p:cNvSpPr/>
          <p:nvPr/>
        </p:nvSpPr>
        <p:spPr>
          <a:xfrm>
            <a:off x="5095876" y="4286251"/>
            <a:ext cx="1857375" cy="1000125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76A5E1-93AE-4FB5-9D8F-2F3A489EE41D}"/>
              </a:ext>
            </a:extLst>
          </p:cNvPr>
          <p:cNvSpPr/>
          <p:nvPr/>
        </p:nvSpPr>
        <p:spPr>
          <a:xfrm>
            <a:off x="7596189" y="4071939"/>
            <a:ext cx="1857375" cy="100012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220519-6F66-4C96-BE30-17944537717D}"/>
              </a:ext>
            </a:extLst>
          </p:cNvPr>
          <p:cNvSpPr/>
          <p:nvPr/>
        </p:nvSpPr>
        <p:spPr>
          <a:xfrm>
            <a:off x="5524501" y="2571751"/>
            <a:ext cx="1857375" cy="10001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839804-9B0D-4C8F-B071-13E5A3B5546D}"/>
              </a:ext>
            </a:extLst>
          </p:cNvPr>
          <p:cNvSpPr/>
          <p:nvPr/>
        </p:nvSpPr>
        <p:spPr>
          <a:xfrm>
            <a:off x="7596189" y="1285876"/>
            <a:ext cx="1857375" cy="1000125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17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8095E2-E786-4A74-A4A9-6E1174690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u="sng" dirty="0">
                <a:solidFill>
                  <a:srgbClr val="FEFFFF"/>
                </a:solidFill>
                <a:latin typeface="Comic Sans MS" panose="030F0702030302020204" pitchFamily="66" charset="0"/>
              </a:rPr>
              <a:t>¿</a:t>
            </a:r>
            <a:r>
              <a:rPr lang="en-US" sz="4000" u="sng" dirty="0" err="1">
                <a:solidFill>
                  <a:srgbClr val="FEFFFF"/>
                </a:solidFill>
                <a:latin typeface="Comic Sans MS" panose="030F0702030302020204" pitchFamily="66" charset="0"/>
              </a:rPr>
              <a:t>Qué</a:t>
            </a:r>
            <a:r>
              <a:rPr lang="en-US" sz="4000" u="sng" dirty="0">
                <a:solidFill>
                  <a:srgbClr val="FEFFFF"/>
                </a:solidFill>
                <a:latin typeface="Comic Sans MS" panose="030F0702030302020204" pitchFamily="66" charset="0"/>
              </a:rPr>
              <a:t> color </a:t>
            </a:r>
            <a:r>
              <a:rPr lang="en-US" sz="4000" u="sng" dirty="0" err="1">
                <a:solidFill>
                  <a:srgbClr val="FEFFFF"/>
                </a:solidFill>
                <a:latin typeface="Comic Sans MS" panose="030F0702030302020204" pitchFamily="66" charset="0"/>
              </a:rPr>
              <a:t>falta</a:t>
            </a:r>
            <a:r>
              <a:rPr lang="en-US" sz="4000" u="sng" dirty="0">
                <a:solidFill>
                  <a:srgbClr val="FEFFFF"/>
                </a:solidFill>
                <a:latin typeface="Comic Sans MS" panose="030F0702030302020204" pitchFamily="66" charset="0"/>
              </a:rPr>
              <a:t>? Answers </a:t>
            </a:r>
            <a:br>
              <a:rPr lang="en-US" sz="4000" dirty="0">
                <a:solidFill>
                  <a:srgbClr val="FEFFFF"/>
                </a:solidFill>
              </a:rPr>
            </a:br>
            <a:endParaRPr lang="en-US" sz="4000" dirty="0">
              <a:solidFill>
                <a:srgbClr val="FEFFFF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040DA02-5C66-4BD3-9FF8-AF13C242F3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2189" y="2494450"/>
            <a:ext cx="5773883" cy="377431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/>
            <a:r>
              <a:rPr lang="en-US" sz="2000" dirty="0">
                <a:latin typeface="Comic Sans MS" panose="030F0702030302020204" pitchFamily="66" charset="0"/>
              </a:rPr>
              <a:t>Missing </a:t>
            </a:r>
            <a:r>
              <a:rPr lang="en-US" sz="2000" dirty="0" err="1">
                <a:latin typeface="Comic Sans MS" panose="030F0702030302020204" pitchFamily="66" charset="0"/>
              </a:rPr>
              <a:t>colour</a:t>
            </a:r>
            <a:r>
              <a:rPr lang="en-US" sz="2000" dirty="0">
                <a:latin typeface="Comic Sans MS" panose="030F0702030302020204" pitchFamily="66" charset="0"/>
              </a:rPr>
              <a:t> 1 = </a:t>
            </a:r>
            <a:r>
              <a:rPr lang="en-US" sz="2000" dirty="0" err="1">
                <a:latin typeface="Comic Sans MS" panose="030F0702030302020204" pitchFamily="66" charset="0"/>
              </a:rPr>
              <a:t>amarillo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0"/>
            <a:r>
              <a:rPr lang="en-US" sz="2000" dirty="0">
                <a:latin typeface="Comic Sans MS" panose="030F0702030302020204" pitchFamily="66" charset="0"/>
              </a:rPr>
              <a:t>Missing </a:t>
            </a:r>
            <a:r>
              <a:rPr lang="en-US" sz="2000" dirty="0" err="1">
                <a:latin typeface="Comic Sans MS" panose="030F0702030302020204" pitchFamily="66" charset="0"/>
              </a:rPr>
              <a:t>colour</a:t>
            </a:r>
            <a:r>
              <a:rPr lang="en-US" sz="2000" dirty="0">
                <a:latin typeface="Comic Sans MS" panose="030F0702030302020204" pitchFamily="66" charset="0"/>
              </a:rPr>
              <a:t> 2 = </a:t>
            </a:r>
            <a:r>
              <a:rPr lang="en-US" sz="2000" dirty="0" err="1">
                <a:latin typeface="Comic Sans MS" panose="030F0702030302020204" pitchFamily="66" charset="0"/>
              </a:rPr>
              <a:t>rojo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0"/>
            <a:r>
              <a:rPr lang="en-US" sz="2000" dirty="0">
                <a:latin typeface="Comic Sans MS" panose="030F0702030302020204" pitchFamily="66" charset="0"/>
              </a:rPr>
              <a:t>Missing </a:t>
            </a:r>
            <a:r>
              <a:rPr lang="en-US" sz="2000" dirty="0" err="1">
                <a:latin typeface="Comic Sans MS" panose="030F0702030302020204" pitchFamily="66" charset="0"/>
              </a:rPr>
              <a:t>colour</a:t>
            </a:r>
            <a:r>
              <a:rPr lang="en-US" sz="2000" dirty="0">
                <a:latin typeface="Comic Sans MS" panose="030F0702030302020204" pitchFamily="66" charset="0"/>
              </a:rPr>
              <a:t> 3 = </a:t>
            </a:r>
            <a:r>
              <a:rPr lang="en-US" sz="2000" dirty="0" err="1">
                <a:latin typeface="Comic Sans MS" panose="030F0702030302020204" pitchFamily="66" charset="0"/>
              </a:rPr>
              <a:t>rosa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0"/>
            <a:r>
              <a:rPr lang="en-US" sz="2000" dirty="0">
                <a:latin typeface="Comic Sans MS" panose="030F0702030302020204" pitchFamily="66" charset="0"/>
              </a:rPr>
              <a:t>Missing </a:t>
            </a:r>
            <a:r>
              <a:rPr lang="en-US" sz="2000" dirty="0" err="1">
                <a:latin typeface="Comic Sans MS" panose="030F0702030302020204" pitchFamily="66" charset="0"/>
              </a:rPr>
              <a:t>colour</a:t>
            </a:r>
            <a:r>
              <a:rPr lang="en-US" sz="2000" dirty="0">
                <a:latin typeface="Comic Sans MS" panose="030F0702030302020204" pitchFamily="66" charset="0"/>
              </a:rPr>
              <a:t> 4 = </a:t>
            </a:r>
            <a:r>
              <a:rPr lang="en-US" sz="2000" dirty="0" err="1">
                <a:latin typeface="Comic Sans MS" panose="030F0702030302020204" pitchFamily="66" charset="0"/>
              </a:rPr>
              <a:t>gris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0"/>
            <a:r>
              <a:rPr lang="en-US" sz="2000" dirty="0">
                <a:latin typeface="Comic Sans MS" panose="030F0702030302020204" pitchFamily="66" charset="0"/>
              </a:rPr>
              <a:t>Missing </a:t>
            </a:r>
            <a:r>
              <a:rPr lang="en-US" sz="2000" dirty="0" err="1">
                <a:latin typeface="Comic Sans MS" panose="030F0702030302020204" pitchFamily="66" charset="0"/>
              </a:rPr>
              <a:t>colour</a:t>
            </a:r>
            <a:r>
              <a:rPr lang="en-US" sz="2000" dirty="0">
                <a:latin typeface="Comic Sans MS" panose="030F0702030302020204" pitchFamily="66" charset="0"/>
              </a:rPr>
              <a:t> 5 = </a:t>
            </a:r>
            <a:r>
              <a:rPr lang="en-US" sz="2000" dirty="0" err="1">
                <a:latin typeface="Comic Sans MS" panose="030F0702030302020204" pitchFamily="66" charset="0"/>
              </a:rPr>
              <a:t>naranja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0"/>
            <a:r>
              <a:rPr lang="en-US" sz="2000" dirty="0">
                <a:latin typeface="Comic Sans MS" panose="030F0702030302020204" pitchFamily="66" charset="0"/>
              </a:rPr>
              <a:t>Missing </a:t>
            </a:r>
            <a:r>
              <a:rPr lang="en-US" sz="2000" dirty="0" err="1">
                <a:latin typeface="Comic Sans MS" panose="030F0702030302020204" pitchFamily="66" charset="0"/>
              </a:rPr>
              <a:t>colour</a:t>
            </a:r>
            <a:r>
              <a:rPr lang="en-US" sz="2000" dirty="0">
                <a:latin typeface="Comic Sans MS" panose="030F0702030302020204" pitchFamily="66" charset="0"/>
              </a:rPr>
              <a:t> 6 = </a:t>
            </a:r>
            <a:r>
              <a:rPr lang="en-US" sz="2000" dirty="0" err="1">
                <a:latin typeface="Comic Sans MS" panose="030F0702030302020204" pitchFamily="66" charset="0"/>
              </a:rPr>
              <a:t>azul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0"/>
            <a:r>
              <a:rPr lang="en-US" sz="2000" dirty="0">
                <a:latin typeface="Comic Sans MS" panose="030F0702030302020204" pitchFamily="66" charset="0"/>
              </a:rPr>
              <a:t>Missing </a:t>
            </a:r>
            <a:r>
              <a:rPr lang="en-US" sz="2000" dirty="0" err="1">
                <a:latin typeface="Comic Sans MS" panose="030F0702030302020204" pitchFamily="66" charset="0"/>
              </a:rPr>
              <a:t>colour</a:t>
            </a:r>
            <a:r>
              <a:rPr lang="en-US" sz="2000" dirty="0">
                <a:latin typeface="Comic Sans MS" panose="030F0702030302020204" pitchFamily="66" charset="0"/>
              </a:rPr>
              <a:t> 7 = negro</a:t>
            </a:r>
          </a:p>
          <a:p>
            <a:pPr marL="0"/>
            <a:r>
              <a:rPr lang="en-US" sz="2000" dirty="0">
                <a:latin typeface="Comic Sans MS" panose="030F0702030302020204" pitchFamily="66" charset="0"/>
              </a:rPr>
              <a:t>Missing </a:t>
            </a:r>
            <a:r>
              <a:rPr lang="en-US" sz="2000" dirty="0" err="1">
                <a:latin typeface="Comic Sans MS" panose="030F0702030302020204" pitchFamily="66" charset="0"/>
              </a:rPr>
              <a:t>colour</a:t>
            </a:r>
            <a:r>
              <a:rPr lang="en-US" sz="2000" dirty="0">
                <a:latin typeface="Comic Sans MS" panose="030F0702030302020204" pitchFamily="66" charset="0"/>
              </a:rPr>
              <a:t> 8 = </a:t>
            </a:r>
            <a:r>
              <a:rPr lang="en-US" sz="2000" dirty="0" err="1">
                <a:latin typeface="Comic Sans MS" panose="030F0702030302020204" pitchFamily="66" charset="0"/>
              </a:rPr>
              <a:t>marrón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0"/>
            <a:r>
              <a:rPr lang="en-US" sz="2000" dirty="0">
                <a:latin typeface="Comic Sans MS" panose="030F0702030302020204" pitchFamily="66" charset="0"/>
              </a:rPr>
              <a:t>Missing </a:t>
            </a:r>
            <a:r>
              <a:rPr lang="en-US" sz="2000" dirty="0" err="1">
                <a:latin typeface="Comic Sans MS" panose="030F0702030302020204" pitchFamily="66" charset="0"/>
              </a:rPr>
              <a:t>colour</a:t>
            </a:r>
            <a:r>
              <a:rPr lang="en-US" sz="2000" dirty="0">
                <a:latin typeface="Comic Sans MS" panose="030F0702030302020204" pitchFamily="66" charset="0"/>
              </a:rPr>
              <a:t> 9 = </a:t>
            </a:r>
            <a:r>
              <a:rPr lang="en-US" sz="2000" dirty="0" err="1">
                <a:latin typeface="Comic Sans MS" panose="030F0702030302020204" pitchFamily="66" charset="0"/>
              </a:rPr>
              <a:t>blanco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0"/>
            <a:r>
              <a:rPr lang="en-US" sz="2000" dirty="0">
                <a:latin typeface="Comic Sans MS" panose="030F0702030302020204" pitchFamily="66" charset="0"/>
              </a:rPr>
              <a:t>Missing </a:t>
            </a:r>
            <a:r>
              <a:rPr lang="en-US" sz="2000" dirty="0" err="1">
                <a:latin typeface="Comic Sans MS" panose="030F0702030302020204" pitchFamily="66" charset="0"/>
              </a:rPr>
              <a:t>colour</a:t>
            </a:r>
            <a:r>
              <a:rPr lang="en-US" sz="2000" dirty="0">
                <a:latin typeface="Comic Sans MS" panose="030F0702030302020204" pitchFamily="66" charset="0"/>
              </a:rPr>
              <a:t> 10 = </a:t>
            </a:r>
            <a:r>
              <a:rPr lang="en-US" sz="2000" dirty="0" err="1">
                <a:latin typeface="Comic Sans MS" panose="030F0702030302020204" pitchFamily="66" charset="0"/>
              </a:rPr>
              <a:t>verde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0"/>
            <a:r>
              <a:rPr lang="en-US" sz="2000" dirty="0">
                <a:latin typeface="Comic Sans MS" panose="030F0702030302020204" pitchFamily="66" charset="0"/>
              </a:rPr>
              <a:t>Missing </a:t>
            </a:r>
            <a:r>
              <a:rPr lang="en-US" sz="2000" dirty="0" err="1">
                <a:latin typeface="Comic Sans MS" panose="030F0702030302020204" pitchFamily="66" charset="0"/>
              </a:rPr>
              <a:t>colour</a:t>
            </a:r>
            <a:r>
              <a:rPr lang="en-US" sz="2000" dirty="0">
                <a:latin typeface="Comic Sans MS" panose="030F0702030302020204" pitchFamily="66" charset="0"/>
              </a:rPr>
              <a:t> 11 = </a:t>
            </a:r>
            <a:r>
              <a:rPr lang="en-US" sz="2000" dirty="0" err="1">
                <a:latin typeface="Comic Sans MS" panose="030F0702030302020204" pitchFamily="66" charset="0"/>
              </a:rPr>
              <a:t>morado</a:t>
            </a:r>
            <a:r>
              <a:rPr lang="en-US" sz="2000" dirty="0">
                <a:latin typeface="Comic Sans MS" panose="030F0702030302020204" pitchFamily="66" charset="0"/>
              </a:rPr>
              <a:t> or </a:t>
            </a:r>
            <a:r>
              <a:rPr lang="en-US" sz="2000" dirty="0" err="1">
                <a:latin typeface="Comic Sans MS" panose="030F0702030302020204" pitchFamily="66" charset="0"/>
              </a:rPr>
              <a:t>violeta</a:t>
            </a:r>
            <a:endParaRPr lang="en-US" sz="2000" dirty="0">
              <a:latin typeface="Comic Sans MS" panose="030F0702030302020204" pitchFamily="66" charset="0"/>
            </a:endParaRPr>
          </a:p>
          <a:p>
            <a:endParaRPr lang="en-US" sz="1300" dirty="0"/>
          </a:p>
        </p:txBody>
      </p:sp>
      <p:pic>
        <p:nvPicPr>
          <p:cNvPr id="6" name="Picture 5" descr="Image result for free clipart of a rainbow">
            <a:extLst>
              <a:ext uri="{FF2B5EF4-FFF2-40B4-BE49-F238E27FC236}">
                <a16:creationId xmlns:a16="http://schemas.microsoft.com/office/drawing/2014/main" id="{EFABD165-2632-45A9-AD55-B4B0AF735AB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0790" y="633852"/>
            <a:ext cx="3331239" cy="2706632"/>
          </a:xfrm>
          <a:prstGeom prst="rect">
            <a:avLst/>
          </a:prstGeom>
          <a:noFill/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7FE7C4B-E9E4-4BA6-9C39-17C856BB0B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74746" y="3511296"/>
            <a:ext cx="2640277" cy="27574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2567DD3-C94F-452C-9849-7644AA0A3279}"/>
              </a:ext>
            </a:extLst>
          </p:cNvPr>
          <p:cNvSpPr/>
          <p:nvPr/>
        </p:nvSpPr>
        <p:spPr>
          <a:xfrm>
            <a:off x="1047280" y="6335038"/>
            <a:ext cx="2241511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19.06.20 L.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Interian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712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">
            <a:extLst>
              <a:ext uri="{FF2B5EF4-FFF2-40B4-BE49-F238E27FC236}">
                <a16:creationId xmlns:a16="http://schemas.microsoft.com/office/drawing/2014/main" id="{73A7DB07-04BC-4F36-A908-66678272A9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6338" y="2952750"/>
          <a:ext cx="157956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3" imgW="1608120" imgH="497520" progId="Package">
                  <p:embed/>
                </p:oleObj>
              </mc:Choice>
              <mc:Fallback>
                <p:oleObj name="Packager Shell Object" showAsIcon="1" r:id="rId3" imgW="1608120" imgH="497520" progId="Package">
                  <p:embed/>
                  <p:pic>
                    <p:nvPicPr>
                      <p:cNvPr id="4098" name="Object 1">
                        <a:extLst>
                          <a:ext uri="{FF2B5EF4-FFF2-40B4-BE49-F238E27FC236}">
                            <a16:creationId xmlns:a16="http://schemas.microsoft.com/office/drawing/2014/main" id="{73A7DB07-04BC-4F36-A908-66678272A9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6338" y="2952750"/>
                        <a:ext cx="1579562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6269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7D3C86B-BDA2-4088-96EF-05D34DA3E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GB" sz="4000" u="sng" dirty="0">
                <a:solidFill>
                  <a:srgbClr val="FFFFFF"/>
                </a:solidFill>
                <a:latin typeface="Comic Sans MS" panose="030F0702030302020204" pitchFamily="66" charset="0"/>
              </a:rPr>
              <a:t>Instructions for slides 21- 26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5119D-6254-4FBD-9DC5-513EBD55F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280" y="2494450"/>
            <a:ext cx="5658320" cy="4144889"/>
          </a:xfrm>
        </p:spPr>
        <p:txBody>
          <a:bodyPr>
            <a:normAutofit/>
          </a:bodyPr>
          <a:lstStyle/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6998F5-D50E-4567-B7AD-6224D617B0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80" b="14240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1B9F4E-DEC8-4317-B6DF-4607BBD71AA5}"/>
              </a:ext>
            </a:extLst>
          </p:cNvPr>
          <p:cNvSpPr/>
          <p:nvPr/>
        </p:nvSpPr>
        <p:spPr>
          <a:xfrm>
            <a:off x="1047280" y="3469822"/>
            <a:ext cx="5861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It’s time for the activity sheet.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 have given you 2 choices of activity sheet, so choose the one that you suits you the best.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If you want to do both, you can!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43946C-7E30-40B8-B159-91E80C1937F9}"/>
              </a:ext>
            </a:extLst>
          </p:cNvPr>
          <p:cNvSpPr/>
          <p:nvPr/>
        </p:nvSpPr>
        <p:spPr>
          <a:xfrm>
            <a:off x="1047280" y="6335038"/>
            <a:ext cx="2241511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19.06.20 L.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Interian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853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5119D-6254-4FBD-9DC5-513EBD55F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With this activity sheet, you need to look at the colours below the rainbow. Colour in the first colour at the top of the rainbow, and work your way down. </a:t>
            </a:r>
          </a:p>
          <a:p>
            <a:r>
              <a:rPr lang="en-GB" dirty="0">
                <a:latin typeface="Comic Sans MS" panose="030F0702030302020204" pitchFamily="66" charset="0"/>
              </a:rPr>
              <a:t> Don’t forget to write the date in Spanish at the top. </a:t>
            </a:r>
          </a:p>
          <a:p>
            <a:r>
              <a:rPr lang="en-GB" dirty="0">
                <a:latin typeface="Comic Sans MS" panose="030F0702030302020204" pitchFamily="66" charset="0"/>
              </a:rPr>
              <a:t>Use slides 22 &amp; 23 to help you.</a:t>
            </a:r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082AE547-BABF-4BF8-828F-6F6918532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99" y="771197"/>
            <a:ext cx="3325886" cy="359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B72B82FD-94EA-4987-B46D-3FCA34945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" y="457200"/>
            <a:ext cx="259178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_______________________________________________</a:t>
            </a:r>
            <a:endParaRPr kumimoji="0" lang="en-GB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2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Arco Iris</a:t>
            </a: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5562FC-9E05-4B73-AF02-7F9E04BD4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0845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511D3C8-FC64-4B95-9975-3B61B7C20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9497"/>
            <a:ext cx="7508451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E1FE733-41E9-4536-ABA8-4EA0BAB45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53151"/>
            <a:ext cx="3889143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1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Colorear el arco iris en este orden de arriba hasta abajo:</a:t>
            </a:r>
            <a:endParaRPr kumimoji="0" lang="en-GB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Top of the rainbow - Rojo </a:t>
            </a:r>
            <a:endParaRPr kumimoji="0" lang="en-GB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Amarillo </a:t>
            </a:r>
            <a:endParaRPr kumimoji="0" lang="en-GB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Rosa </a:t>
            </a:r>
            <a:endParaRPr kumimoji="0" lang="en-GB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Verde </a:t>
            </a:r>
            <a:endParaRPr kumimoji="0" lang="en-GB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Naranja </a:t>
            </a:r>
            <a:endParaRPr kumimoji="0" lang="en-GB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Morado </a:t>
            </a:r>
            <a:endParaRPr kumimoji="0" lang="en-GB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Bottom of rainbow -Azul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25B75C-86A6-4E60-8660-CF76F6F38D27}"/>
              </a:ext>
            </a:extLst>
          </p:cNvPr>
          <p:cNvSpPr/>
          <p:nvPr/>
        </p:nvSpPr>
        <p:spPr>
          <a:xfrm>
            <a:off x="170980" y="6232684"/>
            <a:ext cx="2241511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19.06.20 L.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Interian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38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GB" sz="4000" u="sng">
                <a:solidFill>
                  <a:srgbClr val="FFFFFF"/>
                </a:solidFill>
                <a:latin typeface="Comic Sans MS" panose="030F0702030302020204" pitchFamily="66" charset="0"/>
              </a:rPr>
              <a:t>Activity Sheet Help</a:t>
            </a:r>
            <a:br>
              <a:rPr lang="en-GB" sz="4000" u="sng">
                <a:solidFill>
                  <a:srgbClr val="FFFFFF"/>
                </a:solidFill>
                <a:latin typeface="Comic Sans MS" panose="030F0702030302020204" pitchFamily="66" charset="0"/>
              </a:rPr>
            </a:br>
            <a:br>
              <a:rPr lang="en-GB" sz="4000" u="sng">
                <a:solidFill>
                  <a:srgbClr val="FFFFFF"/>
                </a:solidFill>
                <a:latin typeface="Comic Sans MS" panose="030F0702030302020204" pitchFamily="66" charset="0"/>
              </a:rPr>
            </a:br>
            <a:endParaRPr lang="en-GB" sz="4000" u="sng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>
                <a:latin typeface="Comic Sans MS" panose="030F0702030302020204" pitchFamily="66" charset="0"/>
              </a:rPr>
              <a:t>When you are writing the date, choose the correct day and month:</a:t>
            </a:r>
          </a:p>
          <a:p>
            <a:pPr marL="0" indent="0">
              <a:buNone/>
            </a:pPr>
            <a:r>
              <a:rPr lang="en-GB" sz="1600">
                <a:latin typeface="Comic Sans MS" panose="030F0702030302020204" pitchFamily="66" charset="0"/>
              </a:rPr>
              <a:t> lunes</a:t>
            </a:r>
          </a:p>
          <a:p>
            <a:pPr marL="0" indent="0">
              <a:buNone/>
            </a:pPr>
            <a:r>
              <a:rPr lang="en-GB" sz="1600">
                <a:latin typeface="Comic Sans MS" panose="030F0702030302020204" pitchFamily="66" charset="0"/>
              </a:rPr>
              <a:t> martes</a:t>
            </a:r>
          </a:p>
          <a:p>
            <a:pPr marL="0" indent="0">
              <a:buNone/>
            </a:pPr>
            <a:r>
              <a:rPr lang="en-GB" sz="1600">
                <a:latin typeface="Comic Sans MS" panose="030F0702030302020204" pitchFamily="66" charset="0"/>
              </a:rPr>
              <a:t>miércoles</a:t>
            </a:r>
          </a:p>
          <a:p>
            <a:pPr marL="0" indent="0">
              <a:buNone/>
            </a:pPr>
            <a:r>
              <a:rPr lang="en-GB" sz="1600">
                <a:latin typeface="Comic Sans MS" panose="030F0702030302020204" pitchFamily="66" charset="0"/>
              </a:rPr>
              <a:t>jueves</a:t>
            </a:r>
          </a:p>
          <a:p>
            <a:pPr marL="0" indent="0">
              <a:buNone/>
            </a:pPr>
            <a:r>
              <a:rPr lang="en-GB" sz="1600">
                <a:latin typeface="Comic Sans MS" panose="030F0702030302020204" pitchFamily="66" charset="0"/>
              </a:rPr>
              <a:t>viernes</a:t>
            </a:r>
          </a:p>
          <a:p>
            <a:pPr marL="0" indent="0">
              <a:buNone/>
            </a:pPr>
            <a:r>
              <a:rPr lang="en-GB" sz="1600">
                <a:latin typeface="Comic Sans MS" panose="030F0702030302020204" pitchFamily="66" charset="0"/>
              </a:rPr>
              <a:t> sábado</a:t>
            </a:r>
          </a:p>
          <a:p>
            <a:pPr marL="0" indent="0">
              <a:buNone/>
            </a:pPr>
            <a:r>
              <a:rPr lang="en-GB" sz="1600">
                <a:latin typeface="Comic Sans MS" panose="030F0702030302020204" pitchFamily="66" charset="0"/>
              </a:rPr>
              <a:t>domingo</a:t>
            </a:r>
          </a:p>
          <a:p>
            <a:pPr marL="0" indent="0">
              <a:buNone/>
            </a:pPr>
            <a:r>
              <a:rPr lang="en-GB" sz="1600">
                <a:latin typeface="Comic Sans MS" panose="030F0702030302020204" pitchFamily="66" charset="0"/>
              </a:rPr>
              <a:t>Remember:DAYS OF THE WEEK AND MONTHS OF THE YEAR </a:t>
            </a:r>
            <a:r>
              <a:rPr lang="en-GB" sz="1600" u="sng">
                <a:latin typeface="Comic Sans MS" panose="030F0702030302020204" pitchFamily="66" charset="0"/>
              </a:rPr>
              <a:t>DO NOT </a:t>
            </a:r>
            <a:r>
              <a:rPr lang="en-GB" sz="1600">
                <a:latin typeface="Comic Sans MS" panose="030F0702030302020204" pitchFamily="66" charset="0"/>
              </a:rPr>
              <a:t>START WITH  CAPITALS IN SPANISH!!!!!!</a:t>
            </a:r>
          </a:p>
          <a:p>
            <a:pPr marL="0" indent="0">
              <a:buNone/>
            </a:pPr>
            <a:endParaRPr lang="en-GB" sz="1600" u="sng">
              <a:latin typeface="Comic Sans MS" panose="030F0702030302020204" pitchFamily="66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enero</a:t>
            </a:r>
          </a:p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febrero</a:t>
            </a:r>
          </a:p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marzo</a:t>
            </a:r>
          </a:p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abril</a:t>
            </a:r>
          </a:p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mayo</a:t>
            </a:r>
            <a:endParaRPr lang="en-GB" sz="1700" b="1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junio</a:t>
            </a:r>
          </a:p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julio</a:t>
            </a:r>
          </a:p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agosto</a:t>
            </a:r>
          </a:p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septiembre</a:t>
            </a:r>
          </a:p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octubre</a:t>
            </a:r>
          </a:p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noviembre</a:t>
            </a:r>
          </a:p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diciembre</a:t>
            </a:r>
          </a:p>
          <a:p>
            <a:pPr marL="0" indent="0">
              <a:buNone/>
            </a:pPr>
            <a:endParaRPr lang="en-GB" sz="170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170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170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170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2A3BC5-B2D8-437D-80EA-E59D1BD13F68}"/>
              </a:ext>
            </a:extLst>
          </p:cNvPr>
          <p:cNvSpPr/>
          <p:nvPr/>
        </p:nvSpPr>
        <p:spPr>
          <a:xfrm>
            <a:off x="1495878" y="6488668"/>
            <a:ext cx="2241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19.06.20 L.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Interian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844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anchor="t">
            <a:normAutofit fontScale="90000"/>
          </a:bodyPr>
          <a:lstStyle/>
          <a:p>
            <a:r>
              <a:rPr lang="en-GB" sz="3600" u="sng" dirty="0">
                <a:solidFill>
                  <a:srgbClr val="FFFFFF"/>
                </a:solidFill>
                <a:latin typeface="Comic Sans MS" panose="030F0702030302020204" pitchFamily="66" charset="0"/>
              </a:rPr>
              <a:t>Activity Sheet Help</a:t>
            </a:r>
            <a:br>
              <a:rPr lang="en-GB" sz="3600" u="sng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GB" sz="3600" u="sng" dirty="0">
                <a:solidFill>
                  <a:srgbClr val="FFFFFF"/>
                </a:solidFill>
                <a:latin typeface="Comic Sans MS" panose="030F0702030302020204" pitchFamily="66" charset="0"/>
              </a:rPr>
              <a:t>(Rainbow)</a:t>
            </a:r>
            <a:br>
              <a:rPr lang="en-GB" sz="3600" u="sng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br>
              <a:rPr lang="en-GB" sz="3600" u="sng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endParaRPr lang="en-GB" sz="3600" u="sng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8993" y="1412489"/>
            <a:ext cx="2926080" cy="436384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6000" u="sng" dirty="0">
                <a:latin typeface="Comic Sans MS" panose="030F0702030302020204" pitchFamily="66" charset="0"/>
              </a:rPr>
              <a:t>These are the missing</a:t>
            </a:r>
          </a:p>
          <a:p>
            <a:pPr marL="0" indent="0">
              <a:buNone/>
            </a:pPr>
            <a:r>
              <a:rPr lang="en-GB" sz="6000" u="sng" dirty="0">
                <a:latin typeface="Comic Sans MS" panose="030F0702030302020204" pitchFamily="66" charset="0"/>
              </a:rPr>
              <a:t> words, but watch out!</a:t>
            </a:r>
          </a:p>
          <a:p>
            <a:pPr marL="0" indent="0">
              <a:buNone/>
            </a:pPr>
            <a:r>
              <a:rPr lang="en-GB" sz="6000" u="sng" dirty="0">
                <a:latin typeface="Comic Sans MS" panose="030F0702030302020204" pitchFamily="66" charset="0"/>
              </a:rPr>
              <a:t> They aren’t in order:</a:t>
            </a:r>
          </a:p>
          <a:p>
            <a:pPr marL="0" indent="0">
              <a:buNone/>
            </a:pPr>
            <a:r>
              <a:rPr lang="en-GB" sz="6000" b="1" dirty="0" err="1">
                <a:solidFill>
                  <a:srgbClr val="7030A0"/>
                </a:solidFill>
                <a:latin typeface="Comic Sans MS"/>
              </a:rPr>
              <a:t>Morado</a:t>
            </a:r>
            <a:endParaRPr lang="en-GB" sz="6000" dirty="0">
              <a:cs typeface="Times New Roman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GB" sz="6000" b="1" dirty="0">
                <a:solidFill>
                  <a:srgbClr val="00B050"/>
                </a:solidFill>
                <a:latin typeface="Comic Sans MS"/>
              </a:rPr>
              <a:t>Verde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GB" sz="6000" b="1" dirty="0" err="1">
                <a:solidFill>
                  <a:srgbClr val="FF3300"/>
                </a:solidFill>
                <a:latin typeface="Comic Sans MS" panose="030F0702030302020204" pitchFamily="66" charset="0"/>
              </a:rPr>
              <a:t>Naranja</a:t>
            </a:r>
            <a:endParaRPr lang="en-GB" sz="6000" b="1" dirty="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GB" sz="6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Rojo</a:t>
            </a:r>
            <a:endParaRPr lang="en-GB" sz="6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GB" sz="6000" b="1" dirty="0">
                <a:solidFill>
                  <a:srgbClr val="FFC000"/>
                </a:solidFill>
                <a:latin typeface="Comic Sans MS"/>
              </a:rPr>
              <a:t>Amarillo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GB" sz="6000" b="1" dirty="0">
                <a:solidFill>
                  <a:srgbClr val="002060"/>
                </a:solidFill>
                <a:latin typeface="Comic Sans MS"/>
              </a:rPr>
              <a:t>Azul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GB" sz="6000" b="1" dirty="0">
                <a:solidFill>
                  <a:srgbClr val="FF0066"/>
                </a:solidFill>
                <a:latin typeface="Comic Sans MS"/>
              </a:rPr>
              <a:t>Rosa</a:t>
            </a:r>
            <a:endParaRPr lang="en-GB" sz="6000" b="1" dirty="0">
              <a:solidFill>
                <a:srgbClr val="002060"/>
              </a:solidFill>
              <a:latin typeface="Comic Sans MS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n-GB" sz="2400" b="1" dirty="0">
              <a:solidFill>
                <a:srgbClr val="FFC000"/>
              </a:solidFill>
              <a:latin typeface="Comic Sans MS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n-GB" sz="2400" b="1" dirty="0">
              <a:solidFill>
                <a:srgbClr val="FFC000"/>
              </a:solidFill>
              <a:latin typeface="Comic Sans MS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n-GB" sz="2400" b="1" dirty="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n-GB" sz="2400" b="1" dirty="0">
              <a:solidFill>
                <a:srgbClr val="00B050"/>
              </a:solidFill>
              <a:latin typeface="Comic Sans MS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GB" sz="2400" b="1" dirty="0">
                <a:solidFill>
                  <a:srgbClr val="00B050"/>
                </a:solidFill>
                <a:latin typeface="Comic Sans MS"/>
              </a:rPr>
              <a:t> </a:t>
            </a:r>
            <a:endParaRPr lang="en-GB" altLang="en-US" sz="2100" b="1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2926080" cy="436384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GB" sz="200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00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00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00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1C19CB-0051-4613-A8DF-B58BFF558F8E}"/>
              </a:ext>
            </a:extLst>
          </p:cNvPr>
          <p:cNvSpPr/>
          <p:nvPr/>
        </p:nvSpPr>
        <p:spPr>
          <a:xfrm>
            <a:off x="9914644" y="6488668"/>
            <a:ext cx="2241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17.04.20 L. Interian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0BA2E0-E073-42D5-AA2D-F3293E28C864}"/>
              </a:ext>
            </a:extLst>
          </p:cNvPr>
          <p:cNvSpPr/>
          <p:nvPr/>
        </p:nvSpPr>
        <p:spPr>
          <a:xfrm>
            <a:off x="0" y="5591667"/>
            <a:ext cx="2241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19.06.20 L.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Interian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383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5119D-6254-4FBD-9DC5-513EBD55F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With this activity sheet, you need to look at the colours below the circles, and colour them in using the correct colour.</a:t>
            </a:r>
          </a:p>
          <a:p>
            <a:r>
              <a:rPr lang="en-GB" dirty="0">
                <a:latin typeface="Comic Sans MS" panose="030F0702030302020204" pitchFamily="66" charset="0"/>
              </a:rPr>
              <a:t>I’ve given you a clue to the first 4 colours. Can you spot the clue?</a:t>
            </a:r>
          </a:p>
          <a:p>
            <a:r>
              <a:rPr lang="en-GB" dirty="0">
                <a:latin typeface="Comic Sans MS" panose="030F0702030302020204" pitchFamily="66" charset="0"/>
              </a:rPr>
              <a:t>Don’t forget to write the date in Spanish at the top. </a:t>
            </a:r>
          </a:p>
          <a:p>
            <a:r>
              <a:rPr lang="en-GB" dirty="0">
                <a:latin typeface="Comic Sans MS" panose="030F0702030302020204" pitchFamily="66" charset="0"/>
              </a:rPr>
              <a:t>Use slides 25 &amp; 26 to help you.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303220-E42A-4FDD-B6A3-AA869F430E95}"/>
              </a:ext>
            </a:extLst>
          </p:cNvPr>
          <p:cNvSpPr/>
          <p:nvPr/>
        </p:nvSpPr>
        <p:spPr>
          <a:xfrm>
            <a:off x="363487" y="6123161"/>
            <a:ext cx="2241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19.06.20 L.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Interian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5562FC-9E05-4B73-AF02-7F9E04BD4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0845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511D3C8-FC64-4B95-9975-3B61B7C20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9497"/>
            <a:ext cx="7508451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7649" name="Picture 1">
            <a:extLst>
              <a:ext uri="{FF2B5EF4-FFF2-40B4-BE49-F238E27FC236}">
                <a16:creationId xmlns:a16="http://schemas.microsoft.com/office/drawing/2014/main" id="{3CB044D9-E7A3-4872-95F1-C6C24D731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2" y="1474993"/>
            <a:ext cx="1066801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3">
            <a:extLst>
              <a:ext uri="{FF2B5EF4-FFF2-40B4-BE49-F238E27FC236}">
                <a16:creationId xmlns:a16="http://schemas.microsoft.com/office/drawing/2014/main" id="{2854EB33-96C9-4E83-83B0-A95107011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488" y="1515269"/>
            <a:ext cx="1066800" cy="101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4">
            <a:extLst>
              <a:ext uri="{FF2B5EF4-FFF2-40B4-BE49-F238E27FC236}">
                <a16:creationId xmlns:a16="http://schemas.microsoft.com/office/drawing/2014/main" id="{801EA130-1C66-4F50-A369-B6DF97E2E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239" y="1524794"/>
            <a:ext cx="10668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8" name="Picture 7">
            <a:extLst>
              <a:ext uri="{FF2B5EF4-FFF2-40B4-BE49-F238E27FC236}">
                <a16:creationId xmlns:a16="http://schemas.microsoft.com/office/drawing/2014/main" id="{0BFF55BD-D041-4A17-BA2B-DDDD16FDB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477419"/>
            <a:ext cx="1066801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0" name="Picture 8">
            <a:extLst>
              <a:ext uri="{FF2B5EF4-FFF2-40B4-BE49-F238E27FC236}">
                <a16:creationId xmlns:a16="http://schemas.microsoft.com/office/drawing/2014/main" id="{6F273293-0044-4B17-9D61-ED53C95DD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016" y="3526804"/>
            <a:ext cx="10668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8" name="Picture 9">
            <a:extLst>
              <a:ext uri="{FF2B5EF4-FFF2-40B4-BE49-F238E27FC236}">
                <a16:creationId xmlns:a16="http://schemas.microsoft.com/office/drawing/2014/main" id="{0A7B0EDE-85C1-4A0E-B595-64FEA5C71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128" y="3572602"/>
            <a:ext cx="10668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7" name="Picture 13">
            <a:extLst>
              <a:ext uri="{FF2B5EF4-FFF2-40B4-BE49-F238E27FC236}">
                <a16:creationId xmlns:a16="http://schemas.microsoft.com/office/drawing/2014/main" id="{C68C3DDD-F93C-42AE-965C-42346E452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26" y="2422129"/>
            <a:ext cx="79533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9" name="Picture 14">
            <a:extLst>
              <a:ext uri="{FF2B5EF4-FFF2-40B4-BE49-F238E27FC236}">
                <a16:creationId xmlns:a16="http://schemas.microsoft.com/office/drawing/2014/main" id="{11C6704A-4282-4857-AED3-0A8ECD2CA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604" y="2422320"/>
            <a:ext cx="93821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2" name="Picture 15">
            <a:extLst>
              <a:ext uri="{FF2B5EF4-FFF2-40B4-BE49-F238E27FC236}">
                <a16:creationId xmlns:a16="http://schemas.microsoft.com/office/drawing/2014/main" id="{DA67E112-5583-4459-B21F-5BD72284F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506" y="2468939"/>
            <a:ext cx="1176338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18">
            <a:extLst>
              <a:ext uri="{FF2B5EF4-FFF2-40B4-BE49-F238E27FC236}">
                <a16:creationId xmlns:a16="http://schemas.microsoft.com/office/drawing/2014/main" id="{34A53AF4-9F4E-4072-943C-189E85B74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3" y="4472351"/>
            <a:ext cx="795338" cy="52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19">
            <a:extLst>
              <a:ext uri="{FF2B5EF4-FFF2-40B4-BE49-F238E27FC236}">
                <a16:creationId xmlns:a16="http://schemas.microsoft.com/office/drawing/2014/main" id="{50E23478-3133-463A-A4A1-4D62A94B2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15" y="4462826"/>
            <a:ext cx="1138237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20">
            <a:extLst>
              <a:ext uri="{FF2B5EF4-FFF2-40B4-BE49-F238E27FC236}">
                <a16:creationId xmlns:a16="http://schemas.microsoft.com/office/drawing/2014/main" id="{E17B06FD-D1E2-4F18-BE20-871A6EC57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069" y="4591777"/>
            <a:ext cx="11207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1">
            <a:extLst>
              <a:ext uri="{FF2B5EF4-FFF2-40B4-BE49-F238E27FC236}">
                <a16:creationId xmlns:a16="http://schemas.microsoft.com/office/drawing/2014/main" id="{31A73BB6-EE00-44F9-BAA1-F10AE1D90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" y="32445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_______________________________________________</a:t>
            </a:r>
            <a:endParaRPr kumimoji="0" lang="en-GB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E939567F-9E85-47B9-86BE-32105FCFF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48" y="88026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600" b="1" i="0" u="sng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kumimoji="0" lang="en-US" altLang="en-US" sz="4600" b="1" i="0" u="sng" strike="noStrike" kern="1200" cap="none" spc="0" normalizeH="0" baseline="0" noProof="0" dirty="0" err="1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Colores</a:t>
            </a:r>
            <a:endParaRPr kumimoji="0" lang="en-GB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23">
            <a:extLst>
              <a:ext uri="{FF2B5EF4-FFF2-40B4-BE49-F238E27FC236}">
                <a16:creationId xmlns:a16="http://schemas.microsoft.com/office/drawing/2014/main" id="{E642ADA7-E599-4C7D-9F4F-9B99F693F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24300" y="104854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339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GB" sz="4000" u="sng">
                <a:solidFill>
                  <a:srgbClr val="FFFFFF"/>
                </a:solidFill>
                <a:latin typeface="Comic Sans MS" panose="030F0702030302020204" pitchFamily="66" charset="0"/>
              </a:rPr>
              <a:t>Activity Sheet Help</a:t>
            </a:r>
            <a:br>
              <a:rPr lang="en-GB" sz="4000" u="sng">
                <a:solidFill>
                  <a:srgbClr val="FFFFFF"/>
                </a:solidFill>
                <a:latin typeface="Comic Sans MS" panose="030F0702030302020204" pitchFamily="66" charset="0"/>
              </a:rPr>
            </a:br>
            <a:br>
              <a:rPr lang="en-GB" sz="4000" u="sng">
                <a:solidFill>
                  <a:srgbClr val="FFFFFF"/>
                </a:solidFill>
                <a:latin typeface="Comic Sans MS" panose="030F0702030302020204" pitchFamily="66" charset="0"/>
              </a:rPr>
            </a:br>
            <a:endParaRPr lang="en-GB" sz="4000" u="sng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>
                <a:latin typeface="Comic Sans MS" panose="030F0702030302020204" pitchFamily="66" charset="0"/>
              </a:rPr>
              <a:t>When you are writing the date, choose the correct day and month:</a:t>
            </a:r>
          </a:p>
          <a:p>
            <a:pPr marL="0" indent="0">
              <a:buNone/>
            </a:pPr>
            <a:r>
              <a:rPr lang="en-GB" sz="1600">
                <a:latin typeface="Comic Sans MS" panose="030F0702030302020204" pitchFamily="66" charset="0"/>
              </a:rPr>
              <a:t> lunes</a:t>
            </a:r>
          </a:p>
          <a:p>
            <a:pPr marL="0" indent="0">
              <a:buNone/>
            </a:pPr>
            <a:r>
              <a:rPr lang="en-GB" sz="1600">
                <a:latin typeface="Comic Sans MS" panose="030F0702030302020204" pitchFamily="66" charset="0"/>
              </a:rPr>
              <a:t> martes</a:t>
            </a:r>
          </a:p>
          <a:p>
            <a:pPr marL="0" indent="0">
              <a:buNone/>
            </a:pPr>
            <a:r>
              <a:rPr lang="en-GB" sz="1600">
                <a:latin typeface="Comic Sans MS" panose="030F0702030302020204" pitchFamily="66" charset="0"/>
              </a:rPr>
              <a:t>miércoles</a:t>
            </a:r>
          </a:p>
          <a:p>
            <a:pPr marL="0" indent="0">
              <a:buNone/>
            </a:pPr>
            <a:r>
              <a:rPr lang="en-GB" sz="1600">
                <a:latin typeface="Comic Sans MS" panose="030F0702030302020204" pitchFamily="66" charset="0"/>
              </a:rPr>
              <a:t>jueves</a:t>
            </a:r>
          </a:p>
          <a:p>
            <a:pPr marL="0" indent="0">
              <a:buNone/>
            </a:pPr>
            <a:r>
              <a:rPr lang="en-GB" sz="1600">
                <a:latin typeface="Comic Sans MS" panose="030F0702030302020204" pitchFamily="66" charset="0"/>
              </a:rPr>
              <a:t>viernes</a:t>
            </a:r>
          </a:p>
          <a:p>
            <a:pPr marL="0" indent="0">
              <a:buNone/>
            </a:pPr>
            <a:r>
              <a:rPr lang="en-GB" sz="1600">
                <a:latin typeface="Comic Sans MS" panose="030F0702030302020204" pitchFamily="66" charset="0"/>
              </a:rPr>
              <a:t> sábado</a:t>
            </a:r>
          </a:p>
          <a:p>
            <a:pPr marL="0" indent="0">
              <a:buNone/>
            </a:pPr>
            <a:r>
              <a:rPr lang="en-GB" sz="1600">
                <a:latin typeface="Comic Sans MS" panose="030F0702030302020204" pitchFamily="66" charset="0"/>
              </a:rPr>
              <a:t>domingo</a:t>
            </a:r>
          </a:p>
          <a:p>
            <a:pPr marL="0" indent="0">
              <a:buNone/>
            </a:pPr>
            <a:r>
              <a:rPr lang="en-GB" sz="1600">
                <a:latin typeface="Comic Sans MS" panose="030F0702030302020204" pitchFamily="66" charset="0"/>
              </a:rPr>
              <a:t>Remember:DAYS OF THE WEEK AND MONTHS OF THE YEAR </a:t>
            </a:r>
            <a:r>
              <a:rPr lang="en-GB" sz="1600" u="sng">
                <a:latin typeface="Comic Sans MS" panose="030F0702030302020204" pitchFamily="66" charset="0"/>
              </a:rPr>
              <a:t>DO NOT </a:t>
            </a:r>
            <a:r>
              <a:rPr lang="en-GB" sz="1600">
                <a:latin typeface="Comic Sans MS" panose="030F0702030302020204" pitchFamily="66" charset="0"/>
              </a:rPr>
              <a:t>START WITH  CAPITALS IN SPANISH!!!!!!</a:t>
            </a:r>
          </a:p>
          <a:p>
            <a:pPr marL="0" indent="0">
              <a:buNone/>
            </a:pPr>
            <a:endParaRPr lang="en-GB" sz="1600" u="sng">
              <a:latin typeface="Comic Sans MS" panose="030F0702030302020204" pitchFamily="66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enero</a:t>
            </a:r>
          </a:p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febrero</a:t>
            </a:r>
          </a:p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marzo</a:t>
            </a:r>
          </a:p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abril</a:t>
            </a:r>
          </a:p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mayo</a:t>
            </a:r>
            <a:endParaRPr lang="en-GB" sz="1700" b="1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junio</a:t>
            </a:r>
          </a:p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julio</a:t>
            </a:r>
          </a:p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agosto</a:t>
            </a:r>
          </a:p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septiembre</a:t>
            </a:r>
          </a:p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octubre</a:t>
            </a:r>
          </a:p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noviembre</a:t>
            </a:r>
          </a:p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diciembre</a:t>
            </a:r>
          </a:p>
          <a:p>
            <a:pPr marL="0" indent="0">
              <a:buNone/>
            </a:pPr>
            <a:endParaRPr lang="en-GB" sz="170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170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170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170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2A3BC5-B2D8-437D-80EA-E59D1BD13F68}"/>
              </a:ext>
            </a:extLst>
          </p:cNvPr>
          <p:cNvSpPr/>
          <p:nvPr/>
        </p:nvSpPr>
        <p:spPr>
          <a:xfrm>
            <a:off x="1495878" y="6488668"/>
            <a:ext cx="2241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19.06.20 L.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Interian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563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anchor="t">
            <a:normAutofit fontScale="90000"/>
          </a:bodyPr>
          <a:lstStyle/>
          <a:p>
            <a:r>
              <a:rPr lang="en-GB" sz="3600" u="sng" dirty="0">
                <a:solidFill>
                  <a:srgbClr val="FFFFFF"/>
                </a:solidFill>
                <a:latin typeface="Comic Sans MS" panose="030F0702030302020204" pitchFamily="66" charset="0"/>
              </a:rPr>
              <a:t>Activity Sheet Help</a:t>
            </a:r>
            <a:br>
              <a:rPr lang="en-GB" sz="3600" u="sng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GB" sz="3600" u="sng" dirty="0">
                <a:solidFill>
                  <a:srgbClr val="FFFFFF"/>
                </a:solidFill>
                <a:latin typeface="Comic Sans MS" panose="030F0702030302020204" pitchFamily="66" charset="0"/>
              </a:rPr>
              <a:t>(Circles)</a:t>
            </a:r>
            <a:br>
              <a:rPr lang="en-GB" sz="3600" u="sng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br>
              <a:rPr lang="en-GB" sz="3600" u="sng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endParaRPr lang="en-GB" sz="3600" u="sng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8993" y="1412489"/>
            <a:ext cx="2926080" cy="436384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8000" u="sng" dirty="0">
                <a:latin typeface="Comic Sans MS" panose="030F0702030302020204" pitchFamily="66" charset="0"/>
              </a:rPr>
              <a:t>These are the missing</a:t>
            </a:r>
          </a:p>
          <a:p>
            <a:pPr marL="0" indent="0">
              <a:buNone/>
            </a:pPr>
            <a:r>
              <a:rPr lang="en-GB" sz="8000" u="sng" dirty="0">
                <a:latin typeface="Comic Sans MS" panose="030F0702030302020204" pitchFamily="66" charset="0"/>
              </a:rPr>
              <a:t> words, but watch out!</a:t>
            </a:r>
          </a:p>
          <a:p>
            <a:pPr marL="0" indent="0">
              <a:buNone/>
            </a:pPr>
            <a:r>
              <a:rPr lang="en-GB" sz="8000" u="sng" dirty="0">
                <a:latin typeface="Comic Sans MS" panose="030F0702030302020204" pitchFamily="66" charset="0"/>
              </a:rPr>
              <a:t> They aren’t in order:</a:t>
            </a:r>
          </a:p>
          <a:p>
            <a:pPr marL="0" indent="0">
              <a:buNone/>
            </a:pPr>
            <a:r>
              <a:rPr lang="en-GB" sz="8000" b="1" dirty="0" err="1">
                <a:solidFill>
                  <a:srgbClr val="7030A0"/>
                </a:solidFill>
                <a:latin typeface="Comic Sans MS"/>
              </a:rPr>
              <a:t>Morado</a:t>
            </a:r>
            <a:endParaRPr lang="en-GB" sz="8000" dirty="0">
              <a:cs typeface="Times New Roman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GB" sz="8000" b="1" dirty="0">
                <a:solidFill>
                  <a:srgbClr val="00B050"/>
                </a:solidFill>
                <a:latin typeface="Comic Sans MS"/>
              </a:rPr>
              <a:t>Verde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GB" sz="8000" b="1" dirty="0" err="1">
                <a:solidFill>
                  <a:srgbClr val="FF3300"/>
                </a:solidFill>
                <a:latin typeface="Comic Sans MS" panose="030F0702030302020204" pitchFamily="66" charset="0"/>
              </a:rPr>
              <a:t>Naranja</a:t>
            </a:r>
            <a:endParaRPr lang="en-GB" sz="8000" b="1" dirty="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GB" sz="8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Rojo</a:t>
            </a:r>
            <a:endParaRPr lang="en-GB" sz="8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GB" sz="8000" b="1" dirty="0">
                <a:solidFill>
                  <a:srgbClr val="FFC000"/>
                </a:solidFill>
                <a:latin typeface="Comic Sans MS"/>
              </a:rPr>
              <a:t>Amarillo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GB" sz="8000" b="1" dirty="0" err="1">
                <a:solidFill>
                  <a:schemeClr val="accent2">
                    <a:lumMod val="50000"/>
                  </a:schemeClr>
                </a:solidFill>
                <a:latin typeface="Comic Sans MS"/>
              </a:rPr>
              <a:t>Marrón</a:t>
            </a:r>
            <a:endParaRPr lang="en-GB" sz="8000" b="1" dirty="0">
              <a:solidFill>
                <a:schemeClr val="accent2">
                  <a:lumMod val="50000"/>
                </a:schemeClr>
              </a:solidFill>
              <a:latin typeface="Comic Sans MS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GB" sz="8000" b="1" dirty="0">
                <a:latin typeface="Comic Sans MS"/>
              </a:rPr>
              <a:t>Negro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GB" sz="8000" b="1" dirty="0">
                <a:solidFill>
                  <a:srgbClr val="002060"/>
                </a:solidFill>
                <a:latin typeface="Comic Sans MS"/>
              </a:rPr>
              <a:t>Azul</a:t>
            </a:r>
            <a:endParaRPr lang="en-GB" sz="8000" b="1" dirty="0">
              <a:solidFill>
                <a:srgbClr val="FF0066"/>
              </a:solidFill>
              <a:latin typeface="Comic Sans MS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GB" sz="8000" b="1" dirty="0">
                <a:solidFill>
                  <a:schemeClr val="bg1"/>
                </a:solidFill>
                <a:latin typeface="Comic Sans MS"/>
              </a:rPr>
              <a:t>Blanco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GB" sz="8000" b="1" dirty="0">
                <a:solidFill>
                  <a:srgbClr val="FF0066"/>
                </a:solidFill>
                <a:latin typeface="Comic Sans MS"/>
              </a:rPr>
              <a:t>Rosa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n-GB" sz="8000" b="1" dirty="0">
              <a:solidFill>
                <a:schemeClr val="bg1"/>
              </a:solidFill>
              <a:latin typeface="Comic Sans MS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n-GB" sz="2400" b="1" dirty="0">
              <a:solidFill>
                <a:srgbClr val="FFC000"/>
              </a:solidFill>
              <a:latin typeface="Comic Sans MS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n-GB" sz="2400" b="1" dirty="0">
              <a:solidFill>
                <a:srgbClr val="FFC000"/>
              </a:solidFill>
              <a:latin typeface="Comic Sans MS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n-GB" sz="2400" b="1" dirty="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n-GB" sz="2400" b="1" dirty="0">
              <a:solidFill>
                <a:srgbClr val="00B050"/>
              </a:solidFill>
              <a:latin typeface="Comic Sans MS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GB" sz="2400" b="1" dirty="0">
                <a:solidFill>
                  <a:srgbClr val="00B050"/>
                </a:solidFill>
                <a:latin typeface="Comic Sans MS"/>
              </a:rPr>
              <a:t> </a:t>
            </a:r>
            <a:endParaRPr lang="en-GB" altLang="en-US" sz="2100" b="1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2926080" cy="436384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1C19CB-0051-4613-A8DF-B58BFF558F8E}"/>
              </a:ext>
            </a:extLst>
          </p:cNvPr>
          <p:cNvSpPr/>
          <p:nvPr/>
        </p:nvSpPr>
        <p:spPr>
          <a:xfrm>
            <a:off x="9914644" y="6488668"/>
            <a:ext cx="2241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17.04.20 L. Interian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0BA2E0-E073-42D5-AA2D-F3293E28C864}"/>
              </a:ext>
            </a:extLst>
          </p:cNvPr>
          <p:cNvSpPr/>
          <p:nvPr/>
        </p:nvSpPr>
        <p:spPr>
          <a:xfrm>
            <a:off x="0" y="5591667"/>
            <a:ext cx="2241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19.06.20 L.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Interian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571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68BEF9-3F32-4320-9E81-7ACC2E8EC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812" y="2723322"/>
            <a:ext cx="3510355" cy="223673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1800" dirty="0">
                <a:solidFill>
                  <a:srgbClr val="FFFFFF"/>
                </a:solidFill>
                <a:latin typeface="Comic Sans MS" panose="030F0702030302020204" pitchFamily="66" charset="0"/>
              </a:rPr>
              <a:t>¡Hasta la </a:t>
            </a:r>
            <a:r>
              <a:rPr lang="en-US" sz="1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próxima</a:t>
            </a:r>
            <a:r>
              <a:rPr lang="en-US" sz="18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lección</a:t>
            </a:r>
            <a:r>
              <a:rPr lang="en-US" sz="1800" dirty="0">
                <a:solidFill>
                  <a:srgbClr val="FFFFFF"/>
                </a:solidFill>
                <a:latin typeface="Comic Sans MS" panose="030F0702030302020204" pitchFamily="66" charset="0"/>
              </a:rPr>
              <a:t>! </a:t>
            </a:r>
            <a:br>
              <a:rPr lang="en-US" sz="1800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br>
              <a:rPr lang="en-US" sz="1800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US" sz="1800" dirty="0">
                <a:solidFill>
                  <a:srgbClr val="FFFFFF"/>
                </a:solidFill>
                <a:latin typeface="Comic Sans MS" panose="030F0702030302020204" pitchFamily="66" charset="0"/>
              </a:rPr>
              <a:t>See you soon for the next lesson!</a:t>
            </a:r>
            <a:br>
              <a:rPr lang="en-US" sz="1800" u="sng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br>
              <a:rPr lang="en-US" sz="1800" u="sng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US" sz="1800" dirty="0">
                <a:solidFill>
                  <a:srgbClr val="FFFFFF"/>
                </a:solidFill>
                <a:latin typeface="Comic Sans MS" panose="030F0702030302020204" pitchFamily="66" charset="0"/>
              </a:rPr>
              <a:t>¡</a:t>
            </a:r>
            <a:r>
              <a:rPr lang="en-US" sz="1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Cuidaos</a:t>
            </a:r>
            <a:r>
              <a:rPr lang="en-US" sz="1800" dirty="0">
                <a:solidFill>
                  <a:srgbClr val="FFFFFF"/>
                </a:solidFill>
                <a:latin typeface="Comic Sans MS" panose="030F0702030302020204" pitchFamily="66" charset="0"/>
              </a:rPr>
              <a:t>! – Take Care!</a:t>
            </a:r>
            <a:br>
              <a:rPr lang="en-US" sz="1800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br>
              <a:rPr lang="en-US" sz="1800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US" sz="1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Señora</a:t>
            </a:r>
            <a:r>
              <a:rPr lang="en-US" sz="1800" dirty="0">
                <a:solidFill>
                  <a:srgbClr val="FFFFFF"/>
                </a:solidFill>
                <a:latin typeface="Comic Sans MS" panose="030F0702030302020204" pitchFamily="66" charset="0"/>
              </a:rPr>
              <a:t> Interian</a:t>
            </a:r>
            <a:br>
              <a:rPr lang="en-US" sz="1800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br>
              <a:rPr lang="en-US" sz="1800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US" sz="1800" dirty="0">
                <a:solidFill>
                  <a:srgbClr val="FFFFFF"/>
                </a:solidFill>
              </a:rPr>
              <a:t>© 19.06.20 L. </a:t>
            </a:r>
            <a:r>
              <a:rPr lang="en-US" sz="1800" dirty="0" err="1">
                <a:solidFill>
                  <a:srgbClr val="FFFFFF"/>
                </a:solidFill>
              </a:rPr>
              <a:t>Interian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532769-094D-4545-A777-0C174046B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" b="21178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66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1081048-32BA-4E6B-95F8-2AE92CF71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GB" sz="4000" u="sng">
                <a:solidFill>
                  <a:srgbClr val="FFFFFF"/>
                </a:solidFill>
                <a:latin typeface="Comic Sans MS" panose="030F0702030302020204" pitchFamily="66" charset="0"/>
              </a:rPr>
              <a:t>La lección para esta semana. Lesson for this week!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5326FB-52DD-40DF-8DC3-C4DB43D21B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1"/>
          <a:stretch/>
        </p:blipFill>
        <p:spPr>
          <a:xfrm>
            <a:off x="1424902" y="2492376"/>
            <a:ext cx="3209779" cy="35633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41446-4BE9-41B7-8672-6C260E263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569" y="2494450"/>
            <a:ext cx="5471529" cy="3563159"/>
          </a:xfrm>
        </p:spPr>
        <p:txBody>
          <a:bodyPr>
            <a:normAutofit fontScale="92500" lnSpcReduction="10000"/>
          </a:bodyPr>
          <a:lstStyle/>
          <a:p>
            <a:r>
              <a:rPr lang="en-GB" sz="1700" dirty="0">
                <a:latin typeface="Comic Sans MS" panose="030F0702030302020204" pitchFamily="66" charset="0"/>
              </a:rPr>
              <a:t>This week’s Spanish lesson is all about “Los </a:t>
            </a:r>
            <a:r>
              <a:rPr lang="en-GB" sz="1700" dirty="0" err="1">
                <a:latin typeface="Comic Sans MS" panose="030F0702030302020204" pitchFamily="66" charset="0"/>
              </a:rPr>
              <a:t>Colores</a:t>
            </a:r>
            <a:r>
              <a:rPr lang="en-GB" sz="1700" dirty="0">
                <a:latin typeface="Comic Sans MS" panose="030F0702030302020204" pitchFamily="66" charset="0"/>
              </a:rPr>
              <a:t>” (the colours) in Spanish.</a:t>
            </a:r>
          </a:p>
          <a:p>
            <a:r>
              <a:rPr lang="en-GB" sz="1700" dirty="0">
                <a:latin typeface="Comic Sans MS" panose="030F0702030302020204" pitchFamily="66" charset="0"/>
              </a:rPr>
              <a:t>Use the lesson to see how much you can remember? It should be easy!</a:t>
            </a:r>
          </a:p>
          <a:p>
            <a:r>
              <a:rPr lang="en-GB" sz="1700" dirty="0">
                <a:latin typeface="Comic Sans MS" panose="030F0702030302020204" pitchFamily="66" charset="0"/>
              </a:rPr>
              <a:t>Use the power point in slide show mode .Slide number 4  introduces the lesson ;”Los </a:t>
            </a:r>
            <a:r>
              <a:rPr lang="en-GB" sz="1700" dirty="0" err="1">
                <a:latin typeface="Comic Sans MS" panose="030F0702030302020204" pitchFamily="66" charset="0"/>
              </a:rPr>
              <a:t>Colores</a:t>
            </a:r>
            <a:r>
              <a:rPr lang="en-GB" sz="1700" dirty="0">
                <a:latin typeface="Comic Sans MS" panose="030F0702030302020204" pitchFamily="66" charset="0"/>
              </a:rPr>
              <a:t>”</a:t>
            </a:r>
          </a:p>
          <a:p>
            <a:r>
              <a:rPr lang="en-GB" sz="1700" dirty="0">
                <a:latin typeface="Comic Sans MS" panose="030F0702030302020204" pitchFamily="66" charset="0"/>
              </a:rPr>
              <a:t>Slides 5 - 8 teach you the colours. I have put the sounds of the words in brackets, so you can practise how to say them. Do this a few times, until you are confident that you know them.</a:t>
            </a:r>
          </a:p>
          <a:p>
            <a:r>
              <a:rPr lang="en-GB" sz="1700" dirty="0">
                <a:latin typeface="Comic Sans MS" panose="030F0702030302020204" pitchFamily="66" charset="0"/>
              </a:rPr>
              <a:t>You could perhaps learn with somebody that you live with and compete with each other to see who can learn them the quickest!</a:t>
            </a:r>
          </a:p>
          <a:p>
            <a:pPr marL="0" indent="0" algn="ctr">
              <a:buNone/>
            </a:pPr>
            <a:r>
              <a:rPr lang="en-GB" sz="1700" dirty="0">
                <a:latin typeface="Comic Sans MS" panose="030F0702030302020204" pitchFamily="66" charset="0"/>
              </a:rPr>
              <a:t>¡Buena Suerte! Good Luck!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7B0A642-A1C4-47D7-80E7-6BFEE9749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553" y="3285544"/>
            <a:ext cx="318210" cy="28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53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1B98B98-5A9C-4E27-99F2-837A8E9DF1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  <a:latin typeface="Comic Sans MS" panose="030F0702030302020204" pitchFamily="66" charset="0"/>
              </a:rPr>
              <a:t>The colours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934E95-B701-4A95-B621-BED69C42BB32}"/>
              </a:ext>
            </a:extLst>
          </p:cNvPr>
          <p:cNvSpPr/>
          <p:nvPr/>
        </p:nvSpPr>
        <p:spPr>
          <a:xfrm>
            <a:off x="3167042" y="1500174"/>
            <a:ext cx="5951246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L</a:t>
            </a:r>
            <a:r>
              <a:rPr kumimoji="0" lang="en-US" sz="9600" b="1" i="0" u="none" strike="noStrike" kern="1200" cap="none" spc="0" normalizeH="0" baseline="0" noProof="0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</a:t>
            </a:r>
            <a:r>
              <a:rPr kumimoji="0" lang="en-US" sz="9600" b="1" i="0" u="none" strike="noStrike" kern="1200" cap="none" spc="0" normalizeH="0" baseline="0" noProof="0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</a:t>
            </a:r>
            <a:r>
              <a:rPr kumimoji="0" lang="en-US" sz="9600" b="1" i="0" u="none" strike="noStrike" kern="1200" cap="none" spc="0" normalizeH="0" baseline="0" noProof="0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600" b="1" i="0" u="none" strike="noStrike" kern="1200" cap="none" spc="0" normalizeH="0" baseline="0" noProof="0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</a:t>
            </a:r>
            <a:r>
              <a:rPr kumimoji="0" lang="en-US" sz="9600" b="1" i="0" u="none" strike="noStrike" kern="1200" cap="none" spc="0" normalizeH="0" baseline="0" noProof="0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</a:t>
            </a:r>
            <a:r>
              <a:rPr kumimoji="0" lang="en-US" sz="9600" b="1" i="0" u="none" strike="noStrike" kern="1200" cap="none" spc="0" normalizeH="0" baseline="0" noProof="0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l</a:t>
            </a:r>
            <a:r>
              <a:rPr kumimoji="0" lang="en-US" sz="9600" b="1" i="0" u="none" strike="noStrike" kern="1200" cap="none" spc="0" normalizeH="0" baseline="0" noProof="0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</a:t>
            </a:r>
            <a:r>
              <a:rPr kumimoji="0" lang="en-US" sz="9600" b="1" i="0" u="none" strike="noStrike" kern="1200" cap="none" spc="0" normalizeH="0" baseline="0" noProof="0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79646">
                    <a:lumMod val="75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</a:t>
            </a:r>
            <a:r>
              <a:rPr kumimoji="0" lang="en-US" sz="9600" b="1" i="0" u="none" strike="noStrike" kern="1200" cap="none" spc="0" normalizeH="0" baseline="0" noProof="0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</a:t>
            </a:r>
            <a:r>
              <a:rPr kumimoji="0" lang="en-US" sz="9600" b="1" i="0" u="none" strike="noStrike" kern="1200" cap="none" spc="0" normalizeH="0" baseline="0" noProof="0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79646">
                    <a:lumMod val="50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575E82-84A4-4BB1-83A8-C9D8086A8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1" y="3071814"/>
            <a:ext cx="2505075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44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2F4281B-B4A3-4962-9FCB-B3080469BC21}"/>
              </a:ext>
            </a:extLst>
          </p:cNvPr>
          <p:cNvSpPr/>
          <p:nvPr/>
        </p:nvSpPr>
        <p:spPr>
          <a:xfrm>
            <a:off x="1881189" y="428625"/>
            <a:ext cx="2643187" cy="17859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FD3384-7F96-453B-A37B-28DABA217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928689"/>
            <a:ext cx="1785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ro</a:t>
            </a: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</a:t>
            </a: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9D2FA60-DF28-4DF9-9F12-9F855ECE1204}"/>
              </a:ext>
            </a:extLst>
          </p:cNvPr>
          <p:cNvCxnSpPr>
            <a:stCxn id="15" idx="1"/>
          </p:cNvCxnSpPr>
          <p:nvPr/>
        </p:nvCxnSpPr>
        <p:spPr>
          <a:xfrm rot="10800000">
            <a:off x="6024564" y="1785939"/>
            <a:ext cx="1000125" cy="58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6D03003-AAC1-4ACE-A596-05DF53D69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4689" y="1428751"/>
            <a:ext cx="29289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‘j’ makes a ‘h’ sound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CCFFC41-CD8E-42B2-A124-6E02EAB1046B}"/>
              </a:ext>
            </a:extLst>
          </p:cNvPr>
          <p:cNvSpPr/>
          <p:nvPr/>
        </p:nvSpPr>
        <p:spPr>
          <a:xfrm>
            <a:off x="1881189" y="2500314"/>
            <a:ext cx="2643187" cy="185737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C15C21-D749-4B1A-973E-F6AA8842A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439" y="3357564"/>
            <a:ext cx="1785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</a:t>
            </a: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ul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1318CB5-E7B4-4F02-9F9D-8B55FE9D66AA}"/>
              </a:ext>
            </a:extLst>
          </p:cNvPr>
          <p:cNvCxnSpPr/>
          <p:nvPr/>
        </p:nvCxnSpPr>
        <p:spPr>
          <a:xfrm rot="10800000">
            <a:off x="5881689" y="4214814"/>
            <a:ext cx="1000125" cy="58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03ACB4-84EB-4F52-A9B7-B43D5965E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4689" y="3643313"/>
            <a:ext cx="29289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‘z’ makes a ‘th’ sound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750CC58-020D-482E-BC1C-C34D17B5A3A2}"/>
              </a:ext>
            </a:extLst>
          </p:cNvPr>
          <p:cNvSpPr/>
          <p:nvPr/>
        </p:nvSpPr>
        <p:spPr>
          <a:xfrm>
            <a:off x="1952625" y="4572000"/>
            <a:ext cx="2643188" cy="20002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65BD9D-B083-4B2F-A9ED-1E1C462F4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25" y="5143501"/>
            <a:ext cx="2928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amari</a:t>
            </a: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ll</a:t>
            </a: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682209A-0569-4294-B148-B348620477D2}"/>
              </a:ext>
            </a:extLst>
          </p:cNvPr>
          <p:cNvCxnSpPr/>
          <p:nvPr/>
        </p:nvCxnSpPr>
        <p:spPr>
          <a:xfrm rot="10800000">
            <a:off x="6881814" y="6000750"/>
            <a:ext cx="1000125" cy="58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007CA7D-06E7-4EE6-B188-00010FB54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064" y="5643563"/>
            <a:ext cx="29289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‘ll’ makes an ‘ee’ sound</a:t>
            </a:r>
          </a:p>
        </p:txBody>
      </p:sp>
    </p:spTree>
    <p:extLst>
      <p:ext uri="{BB962C8B-B14F-4D97-AF65-F5344CB8AC3E}">
        <p14:creationId xmlns:p14="http://schemas.microsoft.com/office/powerpoint/2010/main" val="297562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5" grpId="0"/>
      <p:bldP spid="17" grpId="0" animBg="1"/>
      <p:bldP spid="18" grpId="0"/>
      <p:bldP spid="20" grpId="0"/>
      <p:bldP spid="21" grpId="0" animBg="1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F6FFAA1-656F-4043-8A81-5B7F6DA736BE}"/>
              </a:ext>
            </a:extLst>
          </p:cNvPr>
          <p:cNvSpPr/>
          <p:nvPr/>
        </p:nvSpPr>
        <p:spPr>
          <a:xfrm>
            <a:off x="1881189" y="428625"/>
            <a:ext cx="2643187" cy="1785938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D6B4B1-0A39-4C8E-BC0C-CC69B5A6D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25" y="500064"/>
            <a:ext cx="2857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naran</a:t>
            </a: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</a:t>
            </a: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9A1204D-426F-4A96-B5CE-18BBEB5B0E27}"/>
              </a:ext>
            </a:extLst>
          </p:cNvPr>
          <p:cNvCxnSpPr/>
          <p:nvPr/>
        </p:nvCxnSpPr>
        <p:spPr>
          <a:xfrm rot="10800000">
            <a:off x="6953250" y="1500189"/>
            <a:ext cx="928688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CEBE91B-5250-42D6-BB97-CB3456B21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4" y="714376"/>
            <a:ext cx="29289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‘j’ makes a ‘h’ sound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6D4DD6-25B2-456D-A358-83642A3762F9}"/>
              </a:ext>
            </a:extLst>
          </p:cNvPr>
          <p:cNvSpPr/>
          <p:nvPr/>
        </p:nvSpPr>
        <p:spPr>
          <a:xfrm>
            <a:off x="1881189" y="3500439"/>
            <a:ext cx="2643187" cy="1785937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020B67-F317-4F35-A012-2BD943108CAB}"/>
              </a:ext>
            </a:extLst>
          </p:cNvPr>
          <p:cNvSpPr txBox="1"/>
          <p:nvPr/>
        </p:nvSpPr>
        <p:spPr>
          <a:xfrm>
            <a:off x="4810125" y="4000501"/>
            <a:ext cx="2857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gr</a:t>
            </a: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</a:t>
            </a: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6DBE125-66D6-4B1F-9A22-F57E142191AB}"/>
              </a:ext>
            </a:extLst>
          </p:cNvPr>
          <p:cNvCxnSpPr/>
          <p:nvPr/>
        </p:nvCxnSpPr>
        <p:spPr>
          <a:xfrm rot="10800000">
            <a:off x="5738814" y="4929189"/>
            <a:ext cx="928687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8DCAC0E-A1CD-44FC-9461-CB35DDBE4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500563"/>
            <a:ext cx="2928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Emphasise the ‘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 which makes an ‘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ee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 sound</a:t>
            </a:r>
          </a:p>
        </p:txBody>
      </p:sp>
    </p:spTree>
    <p:extLst>
      <p:ext uri="{BB962C8B-B14F-4D97-AF65-F5344CB8AC3E}">
        <p14:creationId xmlns:p14="http://schemas.microsoft.com/office/powerpoint/2010/main" val="138787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1" grpId="0" animBg="1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8E882BD-BBB3-45CC-9693-FAAADD69406B}"/>
              </a:ext>
            </a:extLst>
          </p:cNvPr>
          <p:cNvSpPr/>
          <p:nvPr/>
        </p:nvSpPr>
        <p:spPr>
          <a:xfrm>
            <a:off x="1881189" y="428625"/>
            <a:ext cx="2643187" cy="178593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2E804A-20DC-406D-AC31-18709E1951DD}"/>
              </a:ext>
            </a:extLst>
          </p:cNvPr>
          <p:cNvSpPr/>
          <p:nvPr/>
        </p:nvSpPr>
        <p:spPr>
          <a:xfrm>
            <a:off x="1952625" y="3643314"/>
            <a:ext cx="2643188" cy="178593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91CC53-BA12-46F2-811C-4E6806D31A21}"/>
              </a:ext>
            </a:extLst>
          </p:cNvPr>
          <p:cNvSpPr/>
          <p:nvPr/>
        </p:nvSpPr>
        <p:spPr>
          <a:xfrm>
            <a:off x="7167564" y="500064"/>
            <a:ext cx="2643187" cy="178593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528D8E-4920-4934-B6B8-06263A745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8" y="2505075"/>
            <a:ext cx="2214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verde</a:t>
            </a:r>
            <a:endParaRPr kumimoji="0" lang="en-GB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3290A8-CEFA-4167-842C-09AFB5698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43564"/>
            <a:ext cx="46863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rosa</a:t>
            </a:r>
            <a:r>
              <a:rPr kumimoji="0" lang="en-GB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- </a:t>
            </a:r>
            <a:r>
              <a:rPr kumimoji="0" lang="en-GB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rohsa</a:t>
            </a:r>
            <a:endParaRPr kumimoji="0" lang="en-GB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AB063E-F518-4485-A2B3-2F44AB427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9450" y="2473325"/>
            <a:ext cx="3175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Morado/violeta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7BCD61-8D1C-4E01-87E3-4F9843BD5214}"/>
              </a:ext>
            </a:extLst>
          </p:cNvPr>
          <p:cNvSpPr/>
          <p:nvPr/>
        </p:nvSpPr>
        <p:spPr>
          <a:xfrm>
            <a:off x="7024689" y="3786189"/>
            <a:ext cx="2643187" cy="1785937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1CB82D-2BB1-4587-9CB3-135A81A3A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7563" y="5643564"/>
            <a:ext cx="25717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Marrón</a:t>
            </a:r>
            <a:r>
              <a:rPr kumimoji="0" lang="en-GB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Don’t forget to raise your voice on the </a:t>
            </a: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ó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6785936-68C2-45A1-84D1-3051F9AF10C6}"/>
              </a:ext>
            </a:extLst>
          </p:cNvPr>
          <p:cNvCxnSpPr>
            <a:cxnSpLocks/>
          </p:cNvCxnSpPr>
          <p:nvPr/>
        </p:nvCxnSpPr>
        <p:spPr>
          <a:xfrm flipV="1">
            <a:off x="1352550" y="3059114"/>
            <a:ext cx="921545" cy="727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27AF071-8FCF-47A0-B678-FA023F2E4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21374"/>
            <a:ext cx="1695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v is a ‘b’ sound</a:t>
            </a:r>
          </a:p>
        </p:txBody>
      </p:sp>
    </p:spTree>
    <p:extLst>
      <p:ext uri="{BB962C8B-B14F-4D97-AF65-F5344CB8AC3E}">
        <p14:creationId xmlns:p14="http://schemas.microsoft.com/office/powerpoint/2010/main" val="258555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/>
      <p:bldP spid="11" grpId="0"/>
      <p:bldP spid="13" grpId="0"/>
      <p:bldP spid="14" grpId="0" animBg="1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48B7304-6510-4843-AFE6-D251F71F3464}"/>
              </a:ext>
            </a:extLst>
          </p:cNvPr>
          <p:cNvSpPr/>
          <p:nvPr/>
        </p:nvSpPr>
        <p:spPr>
          <a:xfrm>
            <a:off x="2297114" y="685800"/>
            <a:ext cx="2643187" cy="17859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736CB2-FAF5-4A8C-9B4F-E822625A2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6" y="2428876"/>
            <a:ext cx="2214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blanco</a:t>
            </a:r>
            <a:endParaRPr kumimoji="0" lang="en-GB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271D93-7DF6-49E4-9BCF-5B5C61B57722}"/>
              </a:ext>
            </a:extLst>
          </p:cNvPr>
          <p:cNvSpPr/>
          <p:nvPr/>
        </p:nvSpPr>
        <p:spPr>
          <a:xfrm>
            <a:off x="6953250" y="798514"/>
            <a:ext cx="2643188" cy="17859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947D4C-B208-413E-BCC5-7F6CF04F6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7563" y="2500314"/>
            <a:ext cx="22145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negro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51EFC3-912C-4864-8934-55E551390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363" y="3505200"/>
            <a:ext cx="29289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c makes a ‘k’ sound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85BF440-CB70-48C4-96FC-CCB4BD635988}"/>
              </a:ext>
            </a:extLst>
          </p:cNvPr>
          <p:cNvCxnSpPr>
            <a:cxnSpLocks/>
          </p:cNvCxnSpPr>
          <p:nvPr/>
        </p:nvCxnSpPr>
        <p:spPr>
          <a:xfrm flipV="1">
            <a:off x="3475832" y="3060702"/>
            <a:ext cx="616347" cy="4444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36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7D3C86B-BDA2-4088-96EF-05D34DA3E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GB" sz="4000" u="sng" dirty="0">
                <a:solidFill>
                  <a:srgbClr val="FFFFFF"/>
                </a:solidFill>
                <a:latin typeface="Comic Sans MS" panose="030F0702030302020204" pitchFamily="66" charset="0"/>
              </a:rPr>
              <a:t>Instructions for slides 10-11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5119D-6254-4FBD-9DC5-513EBD55F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4144889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Use the power point in slide show mode 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Grab a pen and piece of paper.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This exercise will help you to practise the spellings of the colours.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Write down the  missing vowel.(</a:t>
            </a:r>
            <a:r>
              <a:rPr lang="en-GB" sz="2400" dirty="0" err="1">
                <a:latin typeface="Comic Sans MS" panose="030F0702030302020204" pitchFamily="66" charset="0"/>
              </a:rPr>
              <a:t>a,e,i,o,u</a:t>
            </a:r>
            <a:r>
              <a:rPr lang="en-GB" sz="2400" dirty="0">
                <a:latin typeface="Comic Sans MS" panose="030F0702030302020204" pitchFamily="66" charset="0"/>
              </a:rPr>
              <a:t>)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The answers are on slides 13 &amp; 14.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6998F5-D50E-4567-B7AD-6224D617B0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80" b="14240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04C4146-9A9F-4016-A3A0-EC4B0889E91A}"/>
              </a:ext>
            </a:extLst>
          </p:cNvPr>
          <p:cNvSpPr/>
          <p:nvPr/>
        </p:nvSpPr>
        <p:spPr>
          <a:xfrm>
            <a:off x="1047280" y="6335038"/>
            <a:ext cx="2241511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19.06.20 L.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Interian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79391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1077</Words>
  <Application>Microsoft Office PowerPoint</Application>
  <PresentationFormat>Widescreen</PresentationFormat>
  <Paragraphs>225</Paragraphs>
  <Slides>27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Comic Sans MS</vt:lpstr>
      <vt:lpstr>1_Office Theme</vt:lpstr>
      <vt:lpstr>2_Office Theme</vt:lpstr>
      <vt:lpstr>Office Theme</vt:lpstr>
      <vt:lpstr>3_Office Theme</vt:lpstr>
      <vt:lpstr>Packager Shell Object</vt:lpstr>
      <vt:lpstr>¡Bienvenidos a nuestra lección de español!</vt:lpstr>
      <vt:lpstr>PowerPoint Presentation</vt:lpstr>
      <vt:lpstr>La lección para esta semana. Lesson for this week!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Instructions for slides 10-11   </vt:lpstr>
      <vt:lpstr>PowerPoint Presentation</vt:lpstr>
      <vt:lpstr>PowerPoint Presentation</vt:lpstr>
      <vt:lpstr>Instructions for slides 13-14  </vt:lpstr>
      <vt:lpstr>Respuestas - Answers</vt:lpstr>
      <vt:lpstr>PowerPoint Presentation</vt:lpstr>
      <vt:lpstr>Instructions for slide number 16 - Take a break!</vt:lpstr>
      <vt:lpstr>PowerPoint Presentation</vt:lpstr>
      <vt:lpstr>Instructions for slide 18 &amp; 19   </vt:lpstr>
      <vt:lpstr>¿Qué color falta? Name the missing colour</vt:lpstr>
      <vt:lpstr>¿Qué color falta? Answers  </vt:lpstr>
      <vt:lpstr>Instructions for slides 21- 26 </vt:lpstr>
      <vt:lpstr>PowerPoint Presentation</vt:lpstr>
      <vt:lpstr>Activity Sheet Help  </vt:lpstr>
      <vt:lpstr>Activity Sheet Help (Rainbow)  </vt:lpstr>
      <vt:lpstr>PowerPoint Presentation</vt:lpstr>
      <vt:lpstr>Activity Sheet Help  </vt:lpstr>
      <vt:lpstr>Activity Sheet Help (Circles)  </vt:lpstr>
      <vt:lpstr>¡Hasta la próxima lección!   See you soon for the next lesson!  ¡Cuidaos! – Take Care!  Señora Interian  © 19.06.20 L. Interian</vt:lpstr>
    </vt:vector>
  </TitlesOfParts>
  <Company>Orrell Newfold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¡Bienvenidos a nuestra lección de español!</dc:title>
  <dc:creator>lhart</dc:creator>
  <cp:lastModifiedBy>Lisa Interian</cp:lastModifiedBy>
  <cp:revision>2</cp:revision>
  <dcterms:created xsi:type="dcterms:W3CDTF">2020-06-15T13:31:22Z</dcterms:created>
  <dcterms:modified xsi:type="dcterms:W3CDTF">2020-06-18T13:51:20Z</dcterms:modified>
</cp:coreProperties>
</file>