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5"/>
  </p:notesMasterIdLst>
  <p:sldIdLst>
    <p:sldId id="291" r:id="rId6"/>
    <p:sldId id="292" r:id="rId7"/>
    <p:sldId id="429" r:id="rId8"/>
    <p:sldId id="259" r:id="rId9"/>
    <p:sldId id="260" r:id="rId10"/>
    <p:sldId id="430" r:id="rId11"/>
    <p:sldId id="431" r:id="rId12"/>
    <p:sldId id="268" r:id="rId13"/>
    <p:sldId id="269" r:id="rId14"/>
    <p:sldId id="256" r:id="rId15"/>
    <p:sldId id="270" r:id="rId16"/>
    <p:sldId id="271" r:id="rId17"/>
    <p:sldId id="273" r:id="rId18"/>
    <p:sldId id="275" r:id="rId19"/>
    <p:sldId id="424" r:id="rId20"/>
    <p:sldId id="425" r:id="rId21"/>
    <p:sldId id="276" r:id="rId22"/>
    <p:sldId id="426" r:id="rId23"/>
    <p:sldId id="4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A207-51A2-4567-B039-89AB57EFD981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2C50F-1347-4B3B-8D61-0DCFA933C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467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26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932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38ED-6A58-49AD-A7BA-87C7552B0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EE25-B818-430F-8B57-2EFC31B81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BFB3-C620-4EB6-8D74-E8BD2293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DF3D-B3F2-4906-A1A0-3C076B3D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974B-453E-4948-AD50-E816162C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35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D7C1-58A7-48D8-8936-F97C2AC5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880B-0C30-45A2-90D9-CBD1E5CB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CB26-01BE-407A-B972-37A55C3D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AC2A7-6C20-4958-AD8C-75DA0B8D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8A59-B9D7-448D-B09B-4F86385A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30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FAA-4984-473A-9E34-F3F86729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D192-99AB-4F01-B484-80BFD911D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D1C5-8F13-4641-9580-19DFBF7B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F21C1-6256-4EDE-BEE5-AF6D6527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F00B-C682-4C61-A5E5-CD71ADB9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26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97C1-DBD2-4AF4-8FCC-E4296216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A6535-D8B0-42D2-84BD-E77BEE172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CC6CC-78B0-4290-A512-938B9C5DB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86EC2-A879-4EF0-B03F-BA09CCF5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941E8-9FDF-4E14-BB07-F18A5E2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54AC-5719-47D2-B45A-354D443A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382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614B-8473-41C6-AEC4-7F78AF02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C951F-0037-453B-B5E0-93FB71B7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81903-9A5A-4F1F-89BD-EFE4B482E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EC42E-CD28-40F6-B6CC-244FF4CC5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22D17-A61F-401D-97D2-F54EC6205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0894D-F95E-47C2-A331-0988A41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9022F-5B1C-443F-8E68-45CC5121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B7E0A-5CE1-4D39-809B-C1BEEFED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80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866-B456-43D3-B0D1-BE435CC7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992A-5D0F-4A96-9900-4B8FCB75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2C49F-2707-4BEB-8A6F-8850598B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1729-2116-43B4-BF2B-37E2CDA0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519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0D9DE-D1D5-429F-A206-6AB41467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6DA2E-A7B1-49AA-B196-2F5E0A86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98F3-E237-43EE-B06E-FC2B7C8F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339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E2EF-4A88-438D-91DB-7EFDD16D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15F9-75FA-4AA5-890E-AFB28645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41B97-BC61-4655-9F0C-DAC3E5D6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83219-055A-4D56-97FC-89A7459A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76168-4CE7-4677-AC59-D6B33093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2E50C-7CE6-4450-92A0-37C456DD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6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8CD-E471-48BE-97E7-539ED870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A303B-6374-49F0-91D4-F3788659C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387EF-8446-4A63-A5BF-408FE5618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5FD2-4C3D-4326-873C-C3BB8A64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8100D-F9EC-4319-9FE3-11A1E39D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660A4-CDF3-4B81-8AE5-B238F57A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B0A0-2D4A-47EE-9687-87061EEE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D96DB-3006-4368-A828-8ADA3BAD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E226A-06FC-41A8-ACF9-D3606992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F299-8F88-494E-9CDC-C3FBD4C1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7D4F3-6105-4F98-9CDC-D629C5AD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547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32700-175F-46FC-A3A0-092719832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96BDA-F7B3-4D21-8802-9105DB8B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D645-4714-49EA-B7A6-01633AE7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449D-5AAE-4A57-8EF9-E3623CB1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CA2F-0A84-40C2-8459-AC599C01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40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EC476A-89F4-4892-8E27-0B4BB1C0D5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B053BF-13E3-470D-8936-6B43E7C9C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A8947-68FE-44D0-AD06-B17786C2B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12C307-DF42-47CE-BDD5-25FF4615F0C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86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EFF9C6-DE2B-4A09-BEC4-CFB1395D0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D6047-4A58-4AE4-82D2-2AA7DE81C2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AB892-2997-4FCD-A9DB-3AF4988B0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E3729-4EEB-4CDB-9E80-6EDD5C24700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6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31A46A-FA60-4D11-8D04-D5727AB9C6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7C45DB-E3A9-4921-B00C-ED787F817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FA812E-2EE0-45F7-B4E2-A4D917807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635DA5-FB13-4B59-8110-3C58DF1503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76440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71D942-74A2-488D-8889-6E0CCBE1F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B2EF6-C7C1-4026-84CC-8B04A96BB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750E71-3E17-40B0-ACB5-B89FF8EE3B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BD59F-668E-451A-A0B0-983B46B95D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8047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7BB177-0366-4D45-9F70-47E0F462A9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BCF905-B1AF-4DCD-8472-CF279B27E7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6C18023-2C80-410C-9C8B-72788C3095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CF01DF-8A3A-4DA5-98B6-C81F14EFD8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003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28DF46-9CA7-42EB-8483-6F8DF9E30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663832-BF50-4DA9-B910-E7FC5E3F7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9AE866-C05F-4AED-A1C8-3299C2824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CDB9EE-C625-44A2-836D-D46BB775B99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2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0B24EF-A09E-4DFC-8946-AA5AD840DD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902C41-D08D-4B21-83F1-512654C53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DDD82D-C5E6-4894-9C5D-8FC902953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DA5876-1965-493A-91AE-065AB8B9BFE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98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04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E7A63D-3323-4ED8-9B16-D40329D17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FE6EC-43AA-4FCE-A3FD-C3847F912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1D2E02-74CB-40CE-B1B3-63321E4CC5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62A1BD-66E1-4F74-B401-E1DD03759B6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161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DC8650-22EF-416E-8FF9-890FD5630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BAB227-9C2A-4985-B95D-58E24EF9F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2FFAB-6F11-45D8-A2A0-1C5D61B521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DCEAF-C863-465D-9327-2C22D14FFE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807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B2CC22-5FAB-477E-A024-A917A984B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E629EF-A05E-4AE2-84DC-42180EE69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B1F32-AEBB-492B-BA1A-4EFE8BEE8B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547BA8-5EEC-44A8-BAE6-D5FDE10C686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9203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EB6DD3-1F3D-437A-8C26-923D2DD83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5C5A40-24ED-4B34-B50B-D5E8245923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EFE5D7-EF62-470A-9730-AC3FB5603B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7C296-1BC6-4546-9DCF-E2B3A8A1E5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480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938ED-6A58-49AD-A7BA-87C7552B0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BEE25-B818-430F-8B57-2EFC31B81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DBFB3-C620-4EB6-8D74-E8BD2293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FDF3D-B3F2-4906-A1A0-3C076B3DE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1974B-453E-4948-AD50-E816162C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146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DD7C1-58A7-48D8-8936-F97C2AC51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880B-0C30-45A2-90D9-CBD1E5CB9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5CB26-01BE-407A-B972-37A55C3D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AC2A7-6C20-4958-AD8C-75DA0B8D0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28A59-B9D7-448D-B09B-4F86385A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428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6FAA-4984-473A-9E34-F3F86729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D3D192-99AB-4F01-B484-80BFD911D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CD1C5-8F13-4641-9580-19DFBF7B2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F21C1-6256-4EDE-BEE5-AF6D6527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F00B-C682-4C61-A5E5-CD71ADB9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180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697C1-DBD2-4AF4-8FCC-E42962164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A6535-D8B0-42D2-84BD-E77BEE172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CC6CC-78B0-4290-A512-938B9C5DB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B86EC2-A879-4EF0-B03F-BA09CCF5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941E8-9FDF-4E14-BB07-F18A5E2D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D54AC-5719-47D2-B45A-354D443AC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112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614B-8473-41C6-AEC4-7F78AF02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C951F-0037-453B-B5E0-93FB71B78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81903-9A5A-4F1F-89BD-EFE4B482E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EC42E-CD28-40F6-B6CC-244FF4CC5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22D17-A61F-401D-97D2-F54EC6205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60894D-F95E-47C2-A331-0988A41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F9022F-5B1C-443F-8E68-45CC5121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DB7E0A-5CE1-4D39-809B-C1BEEFED6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230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2C866-B456-43D3-B0D1-BE435CC7F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8D992A-5D0F-4A96-9900-4B8FCB759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02C49F-2707-4BEB-8A6F-8850598B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E1729-2116-43B4-BF2B-37E2CDA0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4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800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0D9DE-D1D5-429F-A206-6AB414672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46DA2E-A7B1-49AA-B196-2F5E0A86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898F3-E237-43EE-B06E-FC2B7C8F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8272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6E2EF-4A88-438D-91DB-7EFDD16D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415F9-75FA-4AA5-890E-AFB286453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41B97-BC61-4655-9F0C-DAC3E5D65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B83219-055A-4D56-97FC-89A7459AC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76168-4CE7-4677-AC59-D6B33093B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2E50C-7CE6-4450-92A0-37C456DD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44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188CD-E471-48BE-97E7-539ED870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EA303B-6374-49F0-91D4-F3788659C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387EF-8446-4A63-A5BF-408FE5618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C5FD2-4C3D-4326-873C-C3BB8A64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8100D-F9EC-4319-9FE3-11A1E39D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660A4-CDF3-4B81-8AE5-B238F57A3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7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6B0A0-2D4A-47EE-9687-87061EEE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D96DB-3006-4368-A828-8ADA3BAD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E226A-06FC-41A8-ACF9-D3606992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0F299-8F88-494E-9CDC-C3FBD4C1A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7D4F3-6105-4F98-9CDC-D629C5AD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485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32700-175F-46FC-A3A0-092719832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796BDA-F7B3-4D21-8802-9105DB8B41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9D645-4714-49EA-B7A6-01633AE7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449D-5AAE-4A57-8EF9-E3623CB1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ECA2F-0A84-40C2-8459-AC599C015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85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574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1744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8113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368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5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74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78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8003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68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87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5609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7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0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9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5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0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3BF27-EDF7-4DDC-B6D5-790DC792D1D9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C1B1C-7D4B-451F-9DB7-3F54DA8C9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5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9DA84-2B66-4ED2-A5E6-9BA37F0E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476C-A1C0-4F05-BD12-163984AF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636A-CBD3-422C-87E4-9653CF811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AE0A67-83BB-42FC-8DAD-2592D85C2C6B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05/07/2020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8062-B960-4216-A27B-8015ACD3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BD7BA-E4A4-4CAC-8BC4-E8E59566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7FA20-F208-4B73-B816-1937768E7C4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9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5"/>
            </a:gs>
            <a:gs pos="100000">
              <a:srgbClr val="FFFF6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AE7B2C-BCF0-4EB7-9E79-58F27D8CF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8B9220B-98A4-4B1E-A23D-AC59833E65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0CA195-F336-4F23-9805-E34372197C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CC440C6-E100-4CFA-A79D-217BDFB4C5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0A8C49-83EC-4ED1-8BC5-762AF84F02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0C5752-065E-4C07-A2C5-70AC3DDAA3E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18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E9DA84-2B66-4ED2-A5E6-9BA37F0E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72476C-A1C0-4F05-BD12-163984AFB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636A-CBD3-422C-87E4-9653CF811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E0A67-83BB-42FC-8DAD-2592D85C2C6B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D8062-B960-4216-A27B-8015ACD36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BD7BA-E4A4-4CAC-8BC4-E8E59566C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7FA20-F208-4B73-B816-1937768E7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4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C0C5F-44C1-4F55-822F-287A0C3646BE}" type="datetimeFigureOut">
              <a:rPr lang="en-GB" smtClean="0"/>
              <a:t>05/07/2020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FCB3-030F-42D5-86DF-63F392955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3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nguascope.com/" TargetMode="Externa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81048-32BA-4E6B-95F8-2AE92CF7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n-GB" sz="3700" u="sng">
                <a:latin typeface="Comic Sans MS" panose="030F0702030302020204" pitchFamily="66" charset="0"/>
              </a:rPr>
              <a:t>¡</a:t>
            </a:r>
            <a:r>
              <a:rPr lang="en-GB" sz="3700" u="sng" err="1">
                <a:latin typeface="Comic Sans MS" panose="030F0702030302020204" pitchFamily="66" charset="0"/>
              </a:rPr>
              <a:t>Bienvenidos</a:t>
            </a:r>
            <a:r>
              <a:rPr lang="en-GB" sz="3700" u="sng">
                <a:latin typeface="Comic Sans MS" panose="030F0702030302020204" pitchFamily="66" charset="0"/>
              </a:rPr>
              <a:t> a </a:t>
            </a:r>
            <a:r>
              <a:rPr lang="en-GB" sz="3700" u="sng" err="1">
                <a:latin typeface="Comic Sans MS" panose="030F0702030302020204" pitchFamily="66" charset="0"/>
              </a:rPr>
              <a:t>nuestra</a:t>
            </a:r>
            <a:r>
              <a:rPr lang="en-GB" sz="3700" u="sng">
                <a:latin typeface="Comic Sans MS" panose="030F0702030302020204" pitchFamily="66" charset="0"/>
              </a:rPr>
              <a:t> </a:t>
            </a:r>
            <a:r>
              <a:rPr lang="en-GB" sz="3700" u="sng" err="1">
                <a:latin typeface="Comic Sans MS" panose="030F0702030302020204" pitchFamily="66" charset="0"/>
              </a:rPr>
              <a:t>lección</a:t>
            </a:r>
            <a:r>
              <a:rPr lang="en-GB" sz="3700" u="sng">
                <a:latin typeface="Comic Sans MS" panose="030F0702030302020204" pitchFamily="66" charset="0"/>
              </a:rPr>
              <a:t> de </a:t>
            </a:r>
            <a:r>
              <a:rPr lang="en-GB" sz="3700" u="sng" err="1">
                <a:latin typeface="Comic Sans MS" panose="030F0702030302020204" pitchFamily="66" charset="0"/>
              </a:rPr>
              <a:t>español</a:t>
            </a:r>
            <a:r>
              <a:rPr lang="en-GB" sz="3700" u="sng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1446-4BE9-41B7-8672-6C260E26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Hola Y6 and welcome to our Spanish lesson!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Don’t forget to use “</a:t>
            </a:r>
            <a:r>
              <a:rPr lang="en-GB" dirty="0" err="1">
                <a:latin typeface="Comic Sans MS" panose="030F0702030302020204" pitchFamily="66" charset="0"/>
              </a:rPr>
              <a:t>Linguascope</a:t>
            </a:r>
            <a:r>
              <a:rPr lang="en-GB" dirty="0">
                <a:latin typeface="Comic Sans MS" panose="030F0702030302020204" pitchFamily="66" charset="0"/>
              </a:rPr>
              <a:t>” to help you go over/learn new vocabulary (words)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next slide will show you how to log on to </a:t>
            </a:r>
            <a:r>
              <a:rPr lang="en-GB" dirty="0" err="1">
                <a:latin typeface="Comic Sans MS" panose="030F0702030302020204" pitchFamily="66" charset="0"/>
              </a:rPr>
              <a:t>Linguascope</a:t>
            </a:r>
            <a:r>
              <a:rPr lang="en-GB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326FB-52DD-40DF-8DC3-C4DB43D2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869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Spanish Adjectives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Adjectives </a:t>
            </a:r>
            <a:r>
              <a:rPr lang="en-GB" u="sng" dirty="0">
                <a:latin typeface="Comic Sans MS" panose="030F0702030302020204" pitchFamily="66" charset="0"/>
              </a:rPr>
              <a:t>agree</a:t>
            </a:r>
            <a:r>
              <a:rPr lang="en-GB" dirty="0">
                <a:latin typeface="Comic Sans MS" panose="030F0702030302020204" pitchFamily="66" charset="0"/>
              </a:rPr>
              <a:t> with the noun they describe. This means that the ending depends on whether the noun is masculine or feminine, singular or plural. Look at the pattern below using the adjective </a:t>
            </a:r>
            <a:r>
              <a:rPr lang="en-GB" dirty="0" err="1">
                <a:latin typeface="Comic Sans MS" panose="030F0702030302020204" pitchFamily="66" charset="0"/>
              </a:rPr>
              <a:t>rojo</a:t>
            </a:r>
            <a:r>
              <a:rPr lang="en-GB" dirty="0">
                <a:latin typeface="Comic Sans MS" panose="030F0702030302020204" pitchFamily="66" charset="0"/>
              </a:rPr>
              <a:t> (red):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567406"/>
              </p:ext>
            </p:extLst>
          </p:nvPr>
        </p:nvGraphicFramePr>
        <p:xfrm>
          <a:off x="1498600" y="4001294"/>
          <a:ext cx="812800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18286229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504906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678981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98318518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16743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Adjective ends in 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singular 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Feminine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singular 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plural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plural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232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u="sng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u="sng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os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roj</a:t>
                      </a:r>
                      <a:r>
                        <a:rPr lang="en-GB" b="1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as</a:t>
                      </a:r>
                      <a:endParaRPr lang="en-GB" b="1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29777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57300" y="5854700"/>
            <a:ext cx="920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Don’t forget that in Spanish adjectives come </a:t>
            </a:r>
            <a:r>
              <a:rPr lang="en-GB" b="1" u="sng" dirty="0">
                <a:latin typeface="Comic Sans MS" panose="030F0702030302020204" pitchFamily="66" charset="0"/>
              </a:rPr>
              <a:t>AFTER</a:t>
            </a:r>
            <a:r>
              <a:rPr lang="en-GB" b="1" dirty="0">
                <a:latin typeface="Comic Sans MS" panose="030F0702030302020204" pitchFamily="66" charset="0"/>
              </a:rPr>
              <a:t> the noun. Let’s look at some examples on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377345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What are the correct endings on the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adjectives?</a:t>
            </a:r>
            <a:b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Use the tables on the left to help you.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5599" y="4430971"/>
            <a:ext cx="5606711" cy="11824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894882" cy="4486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Un </a:t>
            </a:r>
            <a:r>
              <a:rPr lang="en-GB" dirty="0" err="1">
                <a:latin typeface="Comic Sans MS" panose="030F0702030302020204" pitchFamily="66" charset="0"/>
              </a:rPr>
              <a:t>balón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amarill</a:t>
            </a:r>
            <a:r>
              <a:rPr lang="en-GB" b="1" dirty="0">
                <a:latin typeface="Comic Sans MS" panose="030F0702030302020204" pitchFamily="66" charset="0"/>
              </a:rPr>
              <a:t>__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2.    Una </a:t>
            </a:r>
            <a:r>
              <a:rPr lang="en-GB" dirty="0" err="1">
                <a:latin typeface="Comic Sans MS" panose="030F0702030302020204" pitchFamily="66" charset="0"/>
              </a:rPr>
              <a:t>mariquita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roj</a:t>
            </a:r>
            <a:r>
              <a:rPr lang="en-GB" b="1" dirty="0">
                <a:latin typeface="Comic Sans MS" panose="030F0702030302020204" pitchFamily="66" charset="0"/>
              </a:rPr>
              <a:t>__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3.    Unos </a:t>
            </a:r>
            <a:r>
              <a:rPr lang="en-GB" dirty="0" err="1">
                <a:latin typeface="Comic Sans MS" panose="030F0702030302020204" pitchFamily="66" charset="0"/>
              </a:rPr>
              <a:t>gatos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morad</a:t>
            </a:r>
            <a:r>
              <a:rPr lang="en-GB" b="1" dirty="0">
                <a:latin typeface="Comic Sans MS" panose="030F0702030302020204" pitchFamily="66" charset="0"/>
              </a:rPr>
              <a:t>___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4.   </a:t>
            </a:r>
            <a:r>
              <a:rPr lang="en-GB" dirty="0" err="1">
                <a:latin typeface="Comic Sans MS" panose="030F0702030302020204" pitchFamily="66" charset="0"/>
              </a:rPr>
              <a:t>Unas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cámaras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negr</a:t>
            </a:r>
            <a:r>
              <a:rPr lang="en-GB" b="1" dirty="0">
                <a:latin typeface="Comic Sans MS" panose="030F0702030302020204" pitchFamily="66" charset="0"/>
              </a:rPr>
              <a:t>___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825625"/>
            <a:ext cx="4864100" cy="215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81" y="1690688"/>
            <a:ext cx="632883" cy="66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F178A4-0A79-453B-8718-CC169D339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1038" y="2852866"/>
            <a:ext cx="705190" cy="4733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3D6A3-1880-4C67-9EA7-4464713984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859" y="3978885"/>
            <a:ext cx="531986" cy="608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3366E-9969-4181-A7B5-F7F24661E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7560" y="3978885"/>
            <a:ext cx="531879" cy="608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9DA61-CDE4-4A65-BFA3-455C157165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1701" y="5267732"/>
            <a:ext cx="504315" cy="537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1EF72-275C-41A8-B9BB-C58E28245C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984" y="5240105"/>
            <a:ext cx="531879" cy="5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8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690993"/>
          </a:xfrm>
        </p:spPr>
        <p:txBody>
          <a:bodyPr anchor="b">
            <a:norm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Answers- </a:t>
            </a:r>
            <a:r>
              <a:rPr lang="en-GB" sz="36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Respuestas</a:t>
            </a:r>
            <a:endParaRPr lang="en-GB" sz="36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285" y="325905"/>
            <a:ext cx="1776628" cy="1853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E9DA61-CDE4-4A65-BFA3-455C15716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332" y="325905"/>
            <a:ext cx="1738006" cy="185387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balón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amarill</a:t>
            </a:r>
            <a:r>
              <a:rPr lang="en-GB" sz="20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endParaRPr lang="en-GB" sz="2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(a yellow ball)</a:t>
            </a:r>
          </a:p>
          <a:p>
            <a:pPr marL="457200" indent="-457200">
              <a:buAutoNum type="arabicPeriod" startAt="2"/>
            </a:pP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Una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mariquita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roj</a:t>
            </a:r>
            <a:r>
              <a:rPr lang="en-GB" sz="20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</a:t>
            </a:r>
            <a:endParaRPr lang="en-GB" sz="2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(a red ladybird 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3.    Unos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gatos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morad</a:t>
            </a:r>
            <a:r>
              <a:rPr lang="en-GB" sz="20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OS</a:t>
            </a:r>
            <a:endParaRPr lang="en-GB" sz="2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(some purple cats )</a:t>
            </a:r>
          </a:p>
          <a:p>
            <a:pPr marL="457200" indent="-457200">
              <a:buAutoNum type="arabicPeriod" startAt="4"/>
            </a:pP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Unas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cámaras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negr</a:t>
            </a:r>
            <a:r>
              <a:rPr lang="en-GB" sz="20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AS</a:t>
            </a:r>
            <a:endParaRPr lang="en-GB" sz="2000" b="1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(some black </a:t>
            </a:r>
            <a:r>
              <a:rPr lang="en-GB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camaras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)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178A4-0A79-453B-8718-CC169D3393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7066" y="2503952"/>
            <a:ext cx="2756006" cy="18500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93D6A3-1880-4C67-9EA7-446471398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5464" y="2503952"/>
            <a:ext cx="1618834" cy="18500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1EF72-275C-41A8-B9BB-C58E28245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577" y="4644984"/>
            <a:ext cx="1759389" cy="1869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73366E-9969-4181-A7B5-F7F24661EF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0472" y="4649694"/>
            <a:ext cx="1641725" cy="1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 What are the correct endings on the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adjectives?</a:t>
            </a:r>
            <a:b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GB" sz="3200" dirty="0">
                <a:latin typeface="Comic Sans MS" panose="030F0702030302020204" pitchFamily="66" charset="0"/>
              </a:rPr>
              <a:t>Use the tables on the left to help you.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5599" y="4430971"/>
            <a:ext cx="5606711" cy="118242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894882" cy="448627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El </a:t>
            </a:r>
            <a:r>
              <a:rPr lang="en-GB" dirty="0" err="1">
                <a:latin typeface="Comic Sans MS" panose="030F0702030302020204" pitchFamily="66" charset="0"/>
              </a:rPr>
              <a:t>pato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amarill</a:t>
            </a:r>
            <a:r>
              <a:rPr lang="en-GB" b="1" dirty="0">
                <a:latin typeface="Comic Sans MS" panose="030F0702030302020204" pitchFamily="66" charset="0"/>
              </a:rPr>
              <a:t>__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2.  La </a:t>
            </a:r>
            <a:r>
              <a:rPr lang="en-GB" dirty="0" err="1">
                <a:latin typeface="Comic Sans MS" panose="030F0702030302020204" pitchFamily="66" charset="0"/>
              </a:rPr>
              <a:t>fresa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roj</a:t>
            </a:r>
            <a:r>
              <a:rPr lang="en-GB" b="1" dirty="0">
                <a:latin typeface="Comic Sans MS" panose="030F0702030302020204" pitchFamily="66" charset="0"/>
              </a:rPr>
              <a:t>__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3.  Los </a:t>
            </a:r>
            <a:r>
              <a:rPr lang="en-GB" dirty="0" err="1">
                <a:latin typeface="Comic Sans MS" panose="030F0702030302020204" pitchFamily="66" charset="0"/>
              </a:rPr>
              <a:t>pulpos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morad</a:t>
            </a:r>
            <a:r>
              <a:rPr lang="en-GB" b="1" dirty="0">
                <a:latin typeface="Comic Sans MS" panose="030F0702030302020204" pitchFamily="66" charset="0"/>
              </a:rPr>
              <a:t>___</a:t>
            </a:r>
          </a:p>
          <a:p>
            <a:pPr marL="514350" indent="-514350">
              <a:buFont typeface="+mj-lt"/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4.   Las </a:t>
            </a:r>
            <a:r>
              <a:rPr lang="en-GB" dirty="0" err="1">
                <a:latin typeface="Comic Sans MS" panose="030F0702030302020204" pitchFamily="66" charset="0"/>
              </a:rPr>
              <a:t>teles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b="1" dirty="0" err="1">
                <a:latin typeface="Comic Sans MS" panose="030F0702030302020204" pitchFamily="66" charset="0"/>
              </a:rPr>
              <a:t>negr</a:t>
            </a:r>
            <a:r>
              <a:rPr lang="en-GB" b="1" dirty="0">
                <a:latin typeface="Comic Sans MS" panose="030F0702030302020204" pitchFamily="66" charset="0"/>
              </a:rPr>
              <a:t>___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0" y="1825625"/>
            <a:ext cx="4864100" cy="21532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9B8946-7418-44EC-909C-A7A6E1858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4434" y="1291150"/>
            <a:ext cx="1052166" cy="10521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785927-FC7C-47B0-A447-5D7C14BF7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760" y="2288143"/>
            <a:ext cx="990916" cy="1140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ADEC3E-9C70-4141-A22D-5F32945E8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4943" y="3550383"/>
            <a:ext cx="962550" cy="7668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6F3FC-A33C-4045-A9E2-931EF212E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96984" y="3608866"/>
            <a:ext cx="990916" cy="7870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6AC40-EE05-43DC-B7F3-BEBA98A4D7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9346" y="5167312"/>
            <a:ext cx="740287" cy="932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C3C7EE-9BFC-4F4E-B112-AEE16474E8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2401" y="5179962"/>
            <a:ext cx="737680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13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57" y="637523"/>
            <a:ext cx="3608896" cy="1542255"/>
          </a:xfrm>
        </p:spPr>
        <p:txBody>
          <a:bodyPr anchor="b">
            <a:noAutofit/>
          </a:bodyPr>
          <a:lstStyle/>
          <a:p>
            <a:r>
              <a:rPr lang="en-GB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Answers- </a:t>
            </a:r>
            <a:r>
              <a:rPr lang="en-GB" sz="36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Respuestas</a:t>
            </a:r>
            <a:endParaRPr lang="en-GB" sz="36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BADEC3E-9C70-4141-A22D-5F32945E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161" y="325905"/>
            <a:ext cx="2326877" cy="1853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A785927-FC7C-47B0-A447-5D7C14BF7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224" y="325905"/>
            <a:ext cx="1610221" cy="185387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8256" y="2474260"/>
            <a:ext cx="3607930" cy="3677158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El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pato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amarillO</a:t>
            </a:r>
            <a:endParaRPr lang="en-GB" sz="20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(the yellow duck)</a:t>
            </a:r>
          </a:p>
          <a:p>
            <a:pPr marL="457200" indent="-457200">
              <a:buAutoNum type="arabicPeriod" startAt="2"/>
            </a:pP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La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fresa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rojA</a:t>
            </a:r>
            <a:endParaRPr lang="en-GB" sz="20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(the red strawberry)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3.  Los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pulpos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moradOS</a:t>
            </a:r>
            <a:endParaRPr lang="en-GB" sz="20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(the purple octopuses)</a:t>
            </a:r>
          </a:p>
          <a:p>
            <a:pPr marL="457200" indent="-457200">
              <a:buAutoNum type="arabicPeriod" startAt="4"/>
            </a:pP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Las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teles</a:t>
            </a:r>
            <a:r>
              <a:rPr lang="en-GB" sz="20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negrAS</a:t>
            </a:r>
            <a:endParaRPr lang="en-GB" sz="20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(the black </a:t>
            </a:r>
            <a:r>
              <a:rPr lang="en-GB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teles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) 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96F3FC-A33C-4045-A9E2-931EF212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00" y="2503952"/>
            <a:ext cx="2329337" cy="18500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06AC40-EE05-43DC-B7F3-BEBA98A4D7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172" y="2503952"/>
            <a:ext cx="1469418" cy="1850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F9B8946-7418-44EC-909C-A7A6E1858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4596" y="4644984"/>
            <a:ext cx="1869351" cy="18693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7C3C7EE-9BFC-4F4E-B112-AEE16474E8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8524" y="4649694"/>
            <a:ext cx="1485621" cy="187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7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5119D-6254-4FBD-9DC5-513EBD55F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It’s time for the activity sheet.</a:t>
            </a:r>
          </a:p>
          <a:p>
            <a:r>
              <a:rPr lang="en-GB" dirty="0">
                <a:latin typeface="Comic Sans MS" panose="030F0702030302020204" pitchFamily="66" charset="0"/>
              </a:rPr>
              <a:t>Slide 15  will help you with the </a:t>
            </a:r>
            <a:r>
              <a:rPr lang="en-GB" u="sng" dirty="0" err="1">
                <a:latin typeface="Comic Sans MS" panose="030F0702030302020204" pitchFamily="66" charset="0"/>
              </a:rPr>
              <a:t>fecha</a:t>
            </a:r>
            <a:r>
              <a:rPr lang="en-GB" dirty="0">
                <a:latin typeface="Comic Sans MS" panose="030F0702030302020204" pitchFamily="66" charset="0"/>
              </a:rPr>
              <a:t>. (date)</a:t>
            </a:r>
          </a:p>
          <a:p>
            <a:r>
              <a:rPr lang="en-GB" dirty="0">
                <a:latin typeface="Comic Sans MS" panose="030F0702030302020204" pitchFamily="66" charset="0"/>
              </a:rPr>
              <a:t>Put the correct endings on the adjectives. Use slide 16 to help you decide on the correct endings.</a:t>
            </a:r>
          </a:p>
          <a:p>
            <a:r>
              <a:rPr lang="en-GB" dirty="0">
                <a:latin typeface="Comic Sans MS" panose="030F0702030302020204" pitchFamily="66" charset="0"/>
              </a:rPr>
              <a:t>The answers are on slide 17. </a:t>
            </a:r>
          </a:p>
          <a:p>
            <a:r>
              <a:rPr lang="en-GB" dirty="0">
                <a:latin typeface="Comic Sans MS" panose="030F0702030302020204" pitchFamily="66" charset="0"/>
              </a:rPr>
              <a:t>When you’ve finished you can colour in the activity sheet.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03220-E42A-4FDD-B6A3-AA869F430E95}"/>
              </a:ext>
            </a:extLst>
          </p:cNvPr>
          <p:cNvSpPr/>
          <p:nvPr/>
        </p:nvSpPr>
        <p:spPr>
          <a:xfrm>
            <a:off x="128669" y="6531531"/>
            <a:ext cx="2241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10.06.20 L. Interian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EE448-CD40-415B-A304-F41A46494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798" y="166613"/>
            <a:ext cx="4503106" cy="63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2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  <a:t>Activity Sheet Help</a:t>
            </a: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b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4000" u="sng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When you are writing the date, choose the correct day and month: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lunes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martes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miércoles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jueves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viernes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 sábado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domingo</a:t>
            </a:r>
          </a:p>
          <a:p>
            <a:pPr marL="0" indent="0">
              <a:buNone/>
            </a:pPr>
            <a:r>
              <a:rPr lang="en-GB" sz="1600">
                <a:latin typeface="Comic Sans MS" panose="030F0702030302020204" pitchFamily="66" charset="0"/>
              </a:rPr>
              <a:t>Remember:DAYS OF THE WEEK AND MONTHS OF THE YEAR </a:t>
            </a:r>
            <a:r>
              <a:rPr lang="en-GB" sz="1600" u="sng">
                <a:latin typeface="Comic Sans MS" panose="030F0702030302020204" pitchFamily="66" charset="0"/>
              </a:rPr>
              <a:t>DO NOT </a:t>
            </a:r>
            <a:r>
              <a:rPr lang="en-GB" sz="1600">
                <a:latin typeface="Comic Sans MS" panose="030F0702030302020204" pitchFamily="66" charset="0"/>
              </a:rPr>
              <a:t>START WITH  CAPITALS IN SPANISH!!!!!!</a:t>
            </a:r>
          </a:p>
          <a:p>
            <a:pPr marL="0" indent="0">
              <a:buNone/>
            </a:pPr>
            <a:endParaRPr lang="en-GB" sz="1600" u="sng">
              <a:latin typeface="Comic Sans MS" panose="030F0702030302020204" pitchFamily="66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enero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febrero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marzo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abril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mayo</a:t>
            </a:r>
            <a:endParaRPr lang="en-GB" sz="1700" b="1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junio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julio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agosto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septiembre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octubre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noviembre</a:t>
            </a:r>
          </a:p>
          <a:p>
            <a:pPr marL="0" indent="0">
              <a:buNone/>
            </a:pPr>
            <a:r>
              <a:rPr lang="en-GB" sz="1700">
                <a:latin typeface="Comic Sans MS" panose="030F0702030302020204" pitchFamily="66" charset="0"/>
              </a:rPr>
              <a:t>diciembre</a:t>
            </a: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7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28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C5D48-195A-4677-B704-8FF6B1A69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Activity Sheet Help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531032-D437-49F5-B44C-2A0E4DB4C6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55522" y="1825625"/>
            <a:ext cx="4865030" cy="215817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EC8724-27F6-4CC1-88A2-36899866B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Choose from the following endings: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</a:t>
            </a:r>
          </a:p>
          <a:p>
            <a:pPr marL="0" indent="0">
              <a:buNone/>
            </a:pPr>
            <a:r>
              <a:rPr lang="en-GB" dirty="0" err="1">
                <a:latin typeface="Comic Sans MS" panose="030F0702030302020204" pitchFamily="66" charset="0"/>
              </a:rPr>
              <a:t>Os</a:t>
            </a: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FA422-84FC-4828-A639-599CDF274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70" y="4356470"/>
            <a:ext cx="560880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61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10B0611-23F6-4DF5-881D-F3F9176B37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762946"/>
              </p:ext>
            </p:extLst>
          </p:nvPr>
        </p:nvGraphicFramePr>
        <p:xfrm>
          <a:off x="6096000" y="0"/>
          <a:ext cx="5965825" cy="661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5966032" imgH="6614972" progId="Word.Document.12">
                  <p:embed/>
                </p:oleObj>
              </mc:Choice>
              <mc:Fallback>
                <p:oleObj name="Document" r:id="rId3" imgW="5966032" imgH="66149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0"/>
                        <a:ext cx="5965825" cy="6615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9529109-45A6-4831-9AD4-29BC5C4444F3}"/>
              </a:ext>
            </a:extLst>
          </p:cNvPr>
          <p:cNvSpPr txBox="1"/>
          <p:nvPr/>
        </p:nvSpPr>
        <p:spPr>
          <a:xfrm>
            <a:off x="480447" y="513086"/>
            <a:ext cx="4587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Answers to the activity sheet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95E0FF-AA28-4F95-8F61-D0E23D03D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56" y="1738422"/>
            <a:ext cx="3723549" cy="37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5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68BEF9-3F32-4320-9E81-7ACC2E8EC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200" dirty="0">
                <a:latin typeface="Comic Sans MS" panose="030F0702030302020204" pitchFamily="66" charset="0"/>
              </a:rPr>
              <a:t>¡Hasta la </a:t>
            </a:r>
            <a:r>
              <a:rPr lang="en-US" sz="2200" dirty="0" err="1">
                <a:latin typeface="Comic Sans MS" panose="030F0702030302020204" pitchFamily="66" charset="0"/>
              </a:rPr>
              <a:t>próxima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err="1">
                <a:latin typeface="Comic Sans MS" panose="030F0702030302020204" pitchFamily="66" charset="0"/>
              </a:rPr>
              <a:t>lección</a:t>
            </a:r>
            <a:r>
              <a:rPr lang="en-US" sz="2200" dirty="0">
                <a:latin typeface="Comic Sans MS" panose="030F0702030302020204" pitchFamily="66" charset="0"/>
              </a:rPr>
              <a:t>! </a:t>
            </a:r>
            <a:br>
              <a:rPr lang="en-US" sz="2200" dirty="0">
                <a:latin typeface="Comic Sans MS" panose="030F0702030302020204" pitchFamily="66" charset="0"/>
              </a:rPr>
            </a:b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2200" dirty="0">
                <a:latin typeface="Comic Sans MS" panose="030F0702030302020204" pitchFamily="66" charset="0"/>
              </a:rPr>
              <a:t>See you soon for the next lesson!</a:t>
            </a:r>
            <a:br>
              <a:rPr lang="en-US" sz="2200" u="sng" dirty="0">
                <a:latin typeface="Comic Sans MS" panose="030F0702030302020204" pitchFamily="66" charset="0"/>
              </a:rPr>
            </a:br>
            <a:br>
              <a:rPr lang="en-US" sz="2200" u="sng" dirty="0">
                <a:latin typeface="Comic Sans MS" panose="030F0702030302020204" pitchFamily="66" charset="0"/>
              </a:rPr>
            </a:br>
            <a:r>
              <a:rPr lang="en-US" sz="2200" dirty="0">
                <a:latin typeface="Comic Sans MS" panose="030F0702030302020204" pitchFamily="66" charset="0"/>
              </a:rPr>
              <a:t>¡</a:t>
            </a:r>
            <a:r>
              <a:rPr lang="en-US" sz="2200" dirty="0" err="1">
                <a:latin typeface="Comic Sans MS" panose="030F0702030302020204" pitchFamily="66" charset="0"/>
              </a:rPr>
              <a:t>Cuidaos</a:t>
            </a:r>
            <a:r>
              <a:rPr lang="en-US" sz="2200" dirty="0">
                <a:latin typeface="Comic Sans MS" panose="030F0702030302020204" pitchFamily="66" charset="0"/>
              </a:rPr>
              <a:t>! – Take Care!</a:t>
            </a:r>
            <a:br>
              <a:rPr lang="en-US" sz="2200" dirty="0">
                <a:latin typeface="Comic Sans MS" panose="030F0702030302020204" pitchFamily="66" charset="0"/>
              </a:rPr>
            </a:br>
            <a:br>
              <a:rPr lang="en-US" sz="2200" dirty="0">
                <a:latin typeface="Comic Sans MS" panose="030F0702030302020204" pitchFamily="66" charset="0"/>
              </a:rPr>
            </a:br>
            <a:r>
              <a:rPr lang="en-US" sz="2200" dirty="0" err="1">
                <a:latin typeface="Comic Sans MS" panose="030F0702030302020204" pitchFamily="66" charset="0"/>
              </a:rPr>
              <a:t>Señora</a:t>
            </a:r>
            <a:r>
              <a:rPr lang="en-US" sz="2200" dirty="0">
                <a:latin typeface="Comic Sans MS" panose="030F0702030302020204" pitchFamily="66" charset="0"/>
              </a:rPr>
              <a:t> Interian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532769-094D-4545-A777-0C174046B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9986" b="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83A4A8E-FB07-4DDE-BB51-4FDABDC769D3}"/>
              </a:ext>
            </a:extLst>
          </p:cNvPr>
          <p:cNvSpPr/>
          <p:nvPr/>
        </p:nvSpPr>
        <p:spPr>
          <a:xfrm>
            <a:off x="267833" y="3429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Don’t forget, if you can’t remember these rules for adjectives ending in O, you will learn them more thoroughly in Y7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5B999-E670-49B6-B99A-5D80BEF93DCA}"/>
              </a:ext>
            </a:extLst>
          </p:cNvPr>
          <p:cNvSpPr/>
          <p:nvPr/>
        </p:nvSpPr>
        <p:spPr>
          <a:xfrm>
            <a:off x="1378720" y="5947853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© 03.07.20 L. Interian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272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r>
              <a:rPr lang="en-GB" sz="3600" dirty="0" err="1">
                <a:latin typeface="Comic Sans MS" pitchFamily="66" charset="0"/>
              </a:rPr>
              <a:t>Linguascope</a:t>
            </a:r>
            <a:r>
              <a:rPr lang="en-GB" sz="3600" dirty="0">
                <a:latin typeface="Comic Sans MS" pitchFamily="66" charset="0"/>
              </a:rPr>
              <a:t> log 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Search for </a:t>
            </a:r>
            <a:r>
              <a:rPr lang="en-GB" sz="1500" dirty="0">
                <a:latin typeface="Comic Sans MS" panose="030F0702030302020204" pitchFamily="66" charset="0"/>
                <a:hlinkClick r:id="rId2"/>
              </a:rPr>
              <a:t>https://www.linguascope.com</a:t>
            </a:r>
            <a:endParaRPr lang="en-GB" sz="1500" dirty="0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anose="030F0702030302020204" pitchFamily="66" charset="0"/>
              </a:rPr>
              <a:t>Click on </a:t>
            </a:r>
            <a:r>
              <a:rPr lang="en-GB" sz="1500" b="1" dirty="0">
                <a:latin typeface="Comic Sans MS" panose="030F0702030302020204" pitchFamily="66" charset="0"/>
              </a:rPr>
              <a:t>Log in</a:t>
            </a:r>
          </a:p>
          <a:p>
            <a:pPr>
              <a:lnSpc>
                <a:spcPct val="90000"/>
              </a:lnSpc>
            </a:pPr>
            <a:r>
              <a:rPr lang="en-GB" sz="1500" b="1" dirty="0">
                <a:latin typeface="Comic Sans MS" panose="030F0702030302020204" pitchFamily="66" charset="0"/>
              </a:rPr>
              <a:t>Username = </a:t>
            </a:r>
            <a:r>
              <a:rPr lang="en-GB" sz="1500" b="1" dirty="0" err="1">
                <a:latin typeface="Comic Sans MS" pitchFamily="66" charset="0"/>
              </a:rPr>
              <a:t>stcats</a:t>
            </a:r>
            <a:endParaRPr lang="en-GB" sz="15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b="1" dirty="0">
                <a:latin typeface="Comic Sans MS" pitchFamily="66" charset="0"/>
              </a:rPr>
              <a:t>Password = langs4life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Let’s go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Beginner 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Yellow and red flag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one of the new topics, or go over a topic that we have already learnt. </a:t>
            </a:r>
            <a:r>
              <a:rPr lang="en-US" sz="1500" dirty="0">
                <a:latin typeface="Comic Sans MS" pitchFamily="66" charset="0"/>
              </a:rPr>
              <a:t>All of the topics are very useful for High School, so just choose the ones you are interested in.</a:t>
            </a:r>
            <a:endParaRPr lang="en-GB" sz="15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 err="1">
                <a:latin typeface="Comic Sans MS" pitchFamily="66" charset="0"/>
              </a:rPr>
              <a:t>Introducción</a:t>
            </a:r>
            <a:r>
              <a:rPr lang="en-GB" sz="1500" dirty="0">
                <a:latin typeface="Comic Sans MS" pitchFamily="66" charset="0"/>
              </a:rPr>
              <a:t> &amp; then practise the words.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latin typeface="Comic Sans MS" pitchFamily="66" charset="0"/>
              </a:rPr>
              <a:t>Click on </a:t>
            </a:r>
            <a:r>
              <a:rPr lang="en-GB" sz="1500" b="1" dirty="0">
                <a:latin typeface="Comic Sans MS" pitchFamily="66" charset="0"/>
              </a:rPr>
              <a:t>¡</a:t>
            </a:r>
            <a:r>
              <a:rPr lang="en-GB" sz="1500" b="1" dirty="0" err="1">
                <a:latin typeface="Comic Sans MS" pitchFamily="66" charset="0"/>
              </a:rPr>
              <a:t>Escucha</a:t>
            </a:r>
            <a:r>
              <a:rPr lang="en-GB" sz="1500" b="1" dirty="0">
                <a:latin typeface="Comic Sans MS" pitchFamily="66" charset="0"/>
              </a:rPr>
              <a:t>! </a:t>
            </a:r>
            <a:r>
              <a:rPr lang="en-GB" sz="1500" dirty="0">
                <a:latin typeface="Comic Sans MS" pitchFamily="66" charset="0"/>
              </a:rPr>
              <a:t>and do this exercise to see if you’re ready for the games.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Comic Sans MS" pitchFamily="66" charset="0"/>
              </a:rPr>
              <a:t>Play the games.</a:t>
            </a:r>
          </a:p>
          <a:p>
            <a:pPr>
              <a:lnSpc>
                <a:spcPct val="90000"/>
              </a:lnSpc>
            </a:pPr>
            <a:r>
              <a:rPr lang="en-US" sz="1500" dirty="0">
                <a:latin typeface="Comic Sans MS" pitchFamily="66" charset="0"/>
              </a:rPr>
              <a:t>If you have a printer at home, you could print the worksheet by clicking on </a:t>
            </a:r>
            <a:r>
              <a:rPr lang="en-US" sz="1500" b="1" dirty="0" err="1">
                <a:latin typeface="Comic Sans MS" pitchFamily="66" charset="0"/>
              </a:rPr>
              <a:t>Imprime</a:t>
            </a:r>
            <a:r>
              <a:rPr lang="en-US" sz="1500" b="1" dirty="0">
                <a:latin typeface="Comic Sans MS" pitchFamily="66" charset="0"/>
              </a:rPr>
              <a:t> una </a:t>
            </a:r>
            <a:r>
              <a:rPr lang="en-US" sz="1500" b="1" dirty="0" err="1">
                <a:latin typeface="Comic Sans MS" pitchFamily="66" charset="0"/>
              </a:rPr>
              <a:t>ficha</a:t>
            </a:r>
            <a:r>
              <a:rPr lang="en-US" sz="1500" b="1" dirty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GB" sz="15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200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  <p:sp>
        <p:nvSpPr>
          <p:cNvPr id="2" name="AutoShape 2" descr="Image result for linguascope spanish for beginner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644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081048-32BA-4E6B-95F8-2AE92CF71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GB" sz="4000" u="sng">
                <a:solidFill>
                  <a:srgbClr val="FFFFFF"/>
                </a:solidFill>
                <a:latin typeface="Comic Sans MS" panose="030F0702030302020204" pitchFamily="66" charset="0"/>
              </a:rPr>
              <a:t>La lección para esta semana. Lesson for this week!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5326FB-52DD-40DF-8DC3-C4DB43D21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1"/>
          <a:stretch/>
        </p:blipFill>
        <p:spPr>
          <a:xfrm>
            <a:off x="1424902" y="2492376"/>
            <a:ext cx="3209779" cy="35633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41446-4BE9-41B7-8672-6C260E263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635028" cy="3563159"/>
          </a:xfrm>
        </p:spPr>
        <p:txBody>
          <a:bodyPr>
            <a:normAutofit/>
          </a:bodyPr>
          <a:lstStyle/>
          <a:p>
            <a:r>
              <a:rPr lang="en-GB" sz="1700" b="1" dirty="0">
                <a:latin typeface="Comic Sans MS" panose="030F0702030302020204" pitchFamily="66" charset="0"/>
              </a:rPr>
              <a:t>In this week’s Spanish lesson, we are going to learn how to form adjectives ending in 0.It’s quite </a:t>
            </a:r>
            <a:r>
              <a:rPr lang="en-GB" sz="1700" b="1" dirty="0" err="1">
                <a:latin typeface="Comic Sans MS" panose="030F0702030302020204" pitchFamily="66" charset="0"/>
              </a:rPr>
              <a:t>tricky.Don’t</a:t>
            </a:r>
            <a:r>
              <a:rPr lang="en-GB" sz="1700" b="1" dirty="0">
                <a:latin typeface="Comic Sans MS" panose="030F0702030302020204" pitchFamily="66" charset="0"/>
              </a:rPr>
              <a:t> worry if you don’t understand all the rules, you will learn them more thoroughly in Y7,</a:t>
            </a:r>
          </a:p>
          <a:p>
            <a:r>
              <a:rPr lang="en-GB" sz="1800" b="1" dirty="0">
                <a:latin typeface="Comic Sans MS" panose="030F0702030302020204" pitchFamily="66" charset="0"/>
              </a:rPr>
              <a:t>Before we start today’s lesson we are going to do some revision of the present tense.</a:t>
            </a:r>
            <a:endParaRPr lang="en-GB" sz="1800" dirty="0">
              <a:latin typeface="Comic Sans MS" panose="030F0702030302020204" pitchFamily="66" charset="0"/>
            </a:endParaRPr>
          </a:p>
          <a:p>
            <a:r>
              <a:rPr lang="en-GB" sz="17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Don’t forget to use the power point in slide show mode. The lesson will work better that way.</a:t>
            </a:r>
          </a:p>
        </p:txBody>
      </p:sp>
    </p:spTree>
    <p:extLst>
      <p:ext uri="{BB962C8B-B14F-4D97-AF65-F5344CB8AC3E}">
        <p14:creationId xmlns:p14="http://schemas.microsoft.com/office/powerpoint/2010/main" val="12491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1AA2-51C6-4EBA-AEAB-A7C47711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247" y="505675"/>
            <a:ext cx="7751928" cy="1286160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altLang="en-US" sz="2100" dirty="0">
                <a:latin typeface="Comic Sans MS" panose="030F0702030302020204" pitchFamily="66" charset="0"/>
              </a:rPr>
              <a:t>Replace the </a:t>
            </a:r>
            <a:r>
              <a:rPr lang="en-GB" altLang="en-US" sz="2100" dirty="0">
                <a:highlight>
                  <a:srgbClr val="FFFF00"/>
                </a:highlight>
                <a:latin typeface="Comic Sans MS" panose="030F0702030302020204" pitchFamily="66" charset="0"/>
              </a:rPr>
              <a:t>? </a:t>
            </a:r>
            <a:r>
              <a:rPr lang="en-GB" altLang="en-US" sz="2100" dirty="0">
                <a:latin typeface="Comic Sans MS" panose="030F0702030302020204" pitchFamily="66" charset="0"/>
              </a:rPr>
              <a:t>with the correct ending. Write your answers down, so you can check them on the next slide.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CBC3-B2FD-4FF7-B5FD-5E4CD28B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000" u="sng" dirty="0">
                <a:latin typeface="Comic Sans MS" panose="030F0702030302020204" pitchFamily="66" charset="0"/>
              </a:rPr>
              <a:t>Regular Present Tense Endings</a:t>
            </a:r>
          </a:p>
          <a:p>
            <a:pPr marL="0" indent="0">
              <a:buNone/>
            </a:pP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AR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ER                 IR</a:t>
            </a: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Yo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Viv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Tú   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2000" dirty="0">
                <a:latin typeface="Comic Sans MS" panose="030F0702030302020204" pitchFamily="66" charset="0"/>
              </a:rPr>
              <a:t>         Com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Él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/</a:t>
            </a: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ella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 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Nosotros</a:t>
            </a:r>
            <a:r>
              <a:rPr lang="en-GB" altLang="en-US" sz="2000" dirty="0">
                <a:latin typeface="Comic Sans MS" panose="030F0702030302020204" pitchFamily="66" charset="0"/>
              </a:rPr>
              <a:t>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amos</a:t>
            </a:r>
            <a:r>
              <a:rPr lang="en-GB" altLang="en-US" sz="2000" dirty="0">
                <a:latin typeface="Comic Sans MS" panose="030F0702030302020204" pitchFamily="66" charset="0"/>
              </a:rPr>
              <a:t>    Com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Viv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Vosotros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 </a:t>
            </a:r>
            <a:r>
              <a:rPr lang="en-GB" altLang="en-US" sz="2000" dirty="0">
                <a:latin typeface="Comic Sans MS" panose="030F0702030302020204" pitchFamily="66" charset="0"/>
              </a:rPr>
              <a:t>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éis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Viv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</a:p>
          <a:p>
            <a:pPr marL="0" indent="0">
              <a:buNone/>
            </a:pP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Ellos</a:t>
            </a:r>
            <a:r>
              <a:rPr lang="en-GB" alt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/</a:t>
            </a:r>
            <a:r>
              <a:rPr lang="en-GB" altLang="en-US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ellas</a:t>
            </a:r>
            <a:r>
              <a:rPr lang="en-GB" altLang="en-US" sz="2000" dirty="0">
                <a:latin typeface="Comic Sans MS" panose="030F0702030302020204" pitchFamily="66" charset="0"/>
              </a:rPr>
              <a:t>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?</a:t>
            </a:r>
            <a:r>
              <a:rPr lang="en-GB" altLang="en-US" sz="2000" dirty="0">
                <a:latin typeface="Comic Sans MS" panose="030F0702030302020204" pitchFamily="66" charset="0"/>
              </a:rPr>
              <a:t>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en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9C1E0-DDC3-4067-BCE6-878378FC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8" r="5284"/>
          <a:stretch/>
        </p:blipFill>
        <p:spPr>
          <a:xfrm>
            <a:off x="20" y="10"/>
            <a:ext cx="4068227" cy="6018646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E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25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E1AA2-51C6-4EBA-AEAB-A7C47711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4100">
                <a:latin typeface="Comic Sans MS" panose="030F0702030302020204" pitchFamily="66" charset="0"/>
              </a:rPr>
              <a:t>How many did you get right?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BCBC3-B2FD-4FF7-B5FD-5E4CD28B8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000" u="sng" dirty="0">
                <a:latin typeface="Comic Sans MS" panose="030F0702030302020204" pitchFamily="66" charset="0"/>
              </a:rPr>
              <a:t>Regular Present Tense Endings</a:t>
            </a:r>
          </a:p>
          <a:p>
            <a:pPr marL="0" indent="0">
              <a:buNone/>
            </a:pPr>
            <a:r>
              <a:rPr lang="en-GB" altLang="en-US" sz="2000" dirty="0">
                <a:latin typeface="Comic Sans MS" panose="030F0702030302020204" pitchFamily="66" charset="0"/>
              </a:rPr>
              <a:t>AR               ER                   IR</a:t>
            </a: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Hablo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Como              Viv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as</a:t>
            </a:r>
            <a:r>
              <a:rPr lang="en-GB" altLang="en-US" sz="2000" dirty="0">
                <a:latin typeface="Comic Sans MS" panose="030F0702030302020204" pitchFamily="66" charset="0"/>
              </a:rPr>
              <a:t>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Vives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Habla</a:t>
            </a:r>
            <a:r>
              <a:rPr lang="en-GB" altLang="en-US" sz="2000" dirty="0">
                <a:latin typeface="Comic Sans MS" panose="030F0702030302020204" pitchFamily="66" charset="0"/>
              </a:rPr>
              <a:t>          Com</a:t>
            </a:r>
            <a:r>
              <a:rPr lang="en-GB" alt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Vive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Hablamos</a:t>
            </a:r>
            <a:r>
              <a:rPr lang="en-GB" altLang="en-US" sz="2000" dirty="0">
                <a:latin typeface="Comic Sans MS" panose="030F0702030302020204" pitchFamily="66" charset="0"/>
              </a:rPr>
              <a:t>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emos</a:t>
            </a:r>
            <a:r>
              <a:rPr lang="en-GB" altLang="en-US" sz="2000" dirty="0">
                <a:latin typeface="Comic Sans MS" panose="030F0702030302020204" pitchFamily="66" charset="0"/>
              </a:rPr>
              <a:t>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imos</a:t>
            </a:r>
            <a:r>
              <a:rPr lang="en-GB" altLang="en-US" sz="2000" dirty="0"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áis</a:t>
            </a:r>
            <a:r>
              <a:rPr lang="en-GB" altLang="en-US" sz="2000" dirty="0">
                <a:latin typeface="Comic Sans MS" panose="030F0702030302020204" pitchFamily="66" charset="0"/>
              </a:rPr>
              <a:t>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Coméis</a:t>
            </a:r>
            <a:r>
              <a:rPr lang="en-GB" altLang="en-US" sz="2000" dirty="0">
                <a:latin typeface="Comic Sans MS" panose="030F0702030302020204" pitchFamily="66" charset="0"/>
              </a:rPr>
              <a:t>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ís</a:t>
            </a:r>
            <a:endParaRPr lang="en-GB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altLang="en-US" sz="2000" dirty="0" err="1">
                <a:latin typeface="Comic Sans MS" panose="030F0702030302020204" pitchFamily="66" charset="0"/>
              </a:rPr>
              <a:t>Habl</a:t>
            </a:r>
            <a:r>
              <a:rPr lang="en-GB" altLang="en-US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an</a:t>
            </a:r>
            <a:r>
              <a:rPr lang="en-GB" altLang="en-US" sz="2000" dirty="0">
                <a:latin typeface="Comic Sans MS" panose="030F0702030302020204" pitchFamily="66" charset="0"/>
              </a:rPr>
              <a:t>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Comen</a:t>
            </a:r>
            <a:r>
              <a:rPr lang="en-GB" altLang="en-US" sz="2000" dirty="0">
                <a:latin typeface="Comic Sans MS" panose="030F0702030302020204" pitchFamily="66" charset="0"/>
              </a:rPr>
              <a:t>            </a:t>
            </a:r>
            <a:r>
              <a:rPr lang="en-GB" altLang="en-US" sz="2000" dirty="0" err="1">
                <a:latin typeface="Comic Sans MS" panose="030F0702030302020204" pitchFamily="66" charset="0"/>
              </a:rPr>
              <a:t>Viven</a:t>
            </a:r>
            <a:endParaRPr lang="en-GB" altLang="en-US" sz="2000" dirty="0">
              <a:latin typeface="Comic Sans MS" panose="030F0702030302020204" pitchFamily="66" charset="0"/>
            </a:endParaRPr>
          </a:p>
          <a:p>
            <a:endParaRPr lang="en-GB" altLang="en-US" sz="20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64CE1-12B3-4896-B860-395B853EDE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2" r="16204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AC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9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365" y="802955"/>
            <a:ext cx="6318649" cy="1454051"/>
          </a:xfrm>
        </p:spPr>
        <p:txBody>
          <a:bodyPr>
            <a:normAutofit/>
          </a:bodyPr>
          <a:lstStyle/>
          <a:p>
            <a:r>
              <a:rPr lang="en-GB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Before we look at Spanish adjectives, try to remember that the adjective comes </a:t>
            </a:r>
            <a:r>
              <a:rPr lang="en-GB" sz="25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after </a:t>
            </a:r>
            <a:r>
              <a:rPr lang="en-GB" sz="2500" dirty="0">
                <a:solidFill>
                  <a:srgbClr val="000000"/>
                </a:solidFill>
                <a:latin typeface="Comic Sans MS" panose="030F0702030302020204" pitchFamily="66" charset="0"/>
              </a:rPr>
              <a:t>the noun in Spanish?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3807" y="2421682"/>
            <a:ext cx="4650524" cy="363928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The white dog in Spanish would be…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  <a:r>
              <a:rPr lang="en-GB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perro</a:t>
            </a: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blanco</a:t>
            </a:r>
            <a:endParaRPr lang="en-GB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(The dog white)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The black chair in Spanish would be…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La </a:t>
            </a:r>
            <a:r>
              <a:rPr lang="en-GB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silla</a:t>
            </a: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negra</a:t>
            </a:r>
            <a:endParaRPr lang="en-GB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(The chair black)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The small mouse in Spanish would be…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El </a:t>
            </a:r>
            <a:r>
              <a:rPr lang="en-GB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ratón</a:t>
            </a:r>
            <a:r>
              <a:rPr lang="en-GB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mic Sans MS" panose="030F0702030302020204" pitchFamily="66" charset="0"/>
              </a:rPr>
              <a:t>pequeño</a:t>
            </a:r>
            <a:endParaRPr lang="en-GB" sz="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(The mouse small)</a:t>
            </a: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1400" dirty="0">
              <a:solidFill>
                <a:srgbClr val="000000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34BBC4-4152-44DC-B3A7-B1C388B97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844" y="469133"/>
            <a:ext cx="3205839" cy="19129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258" y="3478741"/>
            <a:ext cx="1446267" cy="1606964"/>
          </a:xfrm>
          <a:prstGeom prst="rect">
            <a:avLst/>
          </a:prstGeom>
        </p:spPr>
      </p:pic>
      <p:sp>
        <p:nvSpPr>
          <p:cNvPr id="91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3568" y="5212638"/>
            <a:ext cx="2432116" cy="125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We also need to know…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Comic Sans MS" panose="030F0702030302020204" pitchFamily="66" charset="0"/>
              </a:rPr>
              <a:t>…if a noun (person, place or thing) is masculine or feminine and singular or plural.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74326"/>
              </p:ext>
            </p:extLst>
          </p:nvPr>
        </p:nvGraphicFramePr>
        <p:xfrm>
          <a:off x="5911532" y="2821830"/>
          <a:ext cx="5150280" cy="328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570">
                  <a:extLst>
                    <a:ext uri="{9D8B030D-6E8A-4147-A177-3AD203B41FA5}">
                      <a16:colId xmlns:a16="http://schemas.microsoft.com/office/drawing/2014/main" val="1750490682"/>
                    </a:ext>
                  </a:extLst>
                </a:gridCol>
                <a:gridCol w="1287570">
                  <a:extLst>
                    <a:ext uri="{9D8B030D-6E8A-4147-A177-3AD203B41FA5}">
                      <a16:colId xmlns:a16="http://schemas.microsoft.com/office/drawing/2014/main" val="2067898158"/>
                    </a:ext>
                  </a:extLst>
                </a:gridCol>
                <a:gridCol w="1287570">
                  <a:extLst>
                    <a:ext uri="{9D8B030D-6E8A-4147-A177-3AD203B41FA5}">
                      <a16:colId xmlns:a16="http://schemas.microsoft.com/office/drawing/2014/main" val="2983185189"/>
                    </a:ext>
                  </a:extLst>
                </a:gridCol>
                <a:gridCol w="1287570">
                  <a:extLst>
                    <a:ext uri="{9D8B030D-6E8A-4147-A177-3AD203B41FA5}">
                      <a16:colId xmlns:a16="http://schemas.microsoft.com/office/drawing/2014/main" val="1316743903"/>
                    </a:ext>
                  </a:extLst>
                </a:gridCol>
              </a:tblGrid>
              <a:tr h="1880545">
                <a:tc>
                  <a:txBody>
                    <a:bodyPr/>
                    <a:lstStyle/>
                    <a:p>
                      <a:r>
                        <a:rPr lang="en-GB" sz="170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 singular nouns start with …</a:t>
                      </a:r>
                    </a:p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Comic Sans MS" panose="030F0702030302020204" pitchFamily="66" charset="0"/>
                        </a:rPr>
                        <a:t>Feminine</a:t>
                      </a: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 singular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 plural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aseline="0">
                        <a:latin typeface="Comic Sans MS" panose="030F0702030302020204" pitchFamily="66" charset="0"/>
                      </a:endParaRPr>
                    </a:p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Feminine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plural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aseline="0">
                          <a:latin typeface="Comic Sans MS" panose="030F0702030302020204" pitchFamily="66" charset="0"/>
                        </a:rPr>
                        <a:t> 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aseline="0">
                        <a:latin typeface="Comic Sans MS" panose="030F0702030302020204" pitchFamily="66" charset="0"/>
                      </a:endParaRPr>
                    </a:p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extLst>
                  <a:ext uri="{0D108BD9-81ED-4DB2-BD59-A6C34878D82A}">
                    <a16:rowId xmlns:a16="http://schemas.microsoft.com/office/drawing/2014/main" val="3366232632"/>
                  </a:ext>
                </a:extLst>
              </a:tr>
              <a:tr h="369393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Un </a:t>
                      </a:r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(a)</a:t>
                      </a: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Una </a:t>
                      </a:r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(a)</a:t>
                      </a: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r>
                        <a:rPr lang="en-GB" sz="1700" dirty="0" err="1">
                          <a:latin typeface="Comic Sans MS" panose="030F0702030302020204" pitchFamily="66" charset="0"/>
                        </a:rPr>
                        <a:t>Unos</a:t>
                      </a:r>
                      <a:r>
                        <a:rPr lang="en-GB" sz="17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(some)</a:t>
                      </a: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r>
                        <a:rPr lang="en-GB" sz="1700" dirty="0" err="1">
                          <a:latin typeface="Comic Sans MS" panose="030F0702030302020204" pitchFamily="66" charset="0"/>
                        </a:rPr>
                        <a:t>Unas</a:t>
                      </a:r>
                      <a:endParaRPr lang="en-GB" sz="17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(some)</a:t>
                      </a:r>
                    </a:p>
                  </a:txBody>
                  <a:tcPr marL="83953" marR="83953" marT="41976" marB="41976"/>
                </a:tc>
                <a:extLst>
                  <a:ext uri="{0D108BD9-81ED-4DB2-BD59-A6C34878D82A}">
                    <a16:rowId xmlns:a16="http://schemas.microsoft.com/office/drawing/2014/main" val="2355297779"/>
                  </a:ext>
                </a:extLst>
              </a:tr>
              <a:tr h="369393"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El </a:t>
                      </a:r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(the)</a:t>
                      </a: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La </a:t>
                      </a:r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(the)</a:t>
                      </a: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Los </a:t>
                      </a:r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(the)</a:t>
                      </a: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omic Sans MS" panose="030F0702030302020204" pitchFamily="66" charset="0"/>
                        </a:rPr>
                        <a:t>Las </a:t>
                      </a:r>
                      <a:r>
                        <a:rPr lang="en-GB" sz="17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(the)</a:t>
                      </a:r>
                    </a:p>
                  </a:txBody>
                  <a:tcPr marL="83953" marR="83953" marT="41976" marB="41976"/>
                </a:tc>
                <a:extLst>
                  <a:ext uri="{0D108BD9-81ED-4DB2-BD59-A6C34878D82A}">
                    <a16:rowId xmlns:a16="http://schemas.microsoft.com/office/drawing/2014/main" val="3401394529"/>
                  </a:ext>
                </a:extLst>
              </a:tr>
              <a:tr h="419765">
                <a:tc>
                  <a:txBody>
                    <a:bodyPr/>
                    <a:lstStyle/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endParaRPr lang="en-GB" sz="170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tc>
                  <a:txBody>
                    <a:bodyPr/>
                    <a:lstStyle/>
                    <a:p>
                      <a:endParaRPr lang="en-GB" sz="1700" dirty="0">
                        <a:latin typeface="Comic Sans MS" panose="030F0702030302020204" pitchFamily="66" charset="0"/>
                      </a:endParaRPr>
                    </a:p>
                  </a:txBody>
                  <a:tcPr marL="83953" marR="83953" marT="41976" marB="41976"/>
                </a:tc>
                <a:extLst>
                  <a:ext uri="{0D108BD9-81ED-4DB2-BD59-A6C34878D82A}">
                    <a16:rowId xmlns:a16="http://schemas.microsoft.com/office/drawing/2014/main" val="576452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1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you remember what they mean in English?</a:t>
            </a:r>
            <a:r>
              <a:rPr lang="en-GB" sz="2700" dirty="0">
                <a:latin typeface="Comic Sans MS" panose="030F0702030302020204" pitchFamily="66" charset="0"/>
              </a:rPr>
              <a:t> (The answers are on the next slide)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Choose from the English words under the table. Don’t forget in Spanish there are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two words for a</a:t>
            </a:r>
            <a:r>
              <a:rPr lang="en-GB" sz="2400" dirty="0">
                <a:latin typeface="Comic Sans MS" panose="030F0702030302020204" pitchFamily="66" charset="0"/>
              </a:rPr>
              <a:t>,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two words for some </a:t>
            </a:r>
            <a:r>
              <a:rPr lang="en-GB" sz="2400" dirty="0">
                <a:latin typeface="Comic Sans MS" panose="030F0702030302020204" pitchFamily="66" charset="0"/>
              </a:rPr>
              <a:t>and </a:t>
            </a:r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four words for the!!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621462"/>
              </p:ext>
            </p:extLst>
          </p:nvPr>
        </p:nvGraphicFramePr>
        <p:xfrm>
          <a:off x="1765300" y="2803525"/>
          <a:ext cx="65024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932797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77766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77067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25112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singular nouns start with …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Feminine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singular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plural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plural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3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una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unos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unas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9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los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2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46551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853797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The (singular)                             A                   Some                           The (plural)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689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How did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>
                <a:latin typeface="Comic Sans MS" panose="030F0702030302020204" pitchFamily="66" charset="0"/>
              </a:rPr>
              <a:t>Answers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093807"/>
              </p:ext>
            </p:extLst>
          </p:nvPr>
        </p:nvGraphicFramePr>
        <p:xfrm>
          <a:off x="1765300" y="2803525"/>
          <a:ext cx="65024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9327978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3777661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770678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251124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singular nouns start with …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Feminine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singular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Masculine</a:t>
                      </a: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plural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Feminine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plural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omic Sans MS" panose="030F0702030302020204" pitchFamily="66" charset="0"/>
                        </a:rPr>
                        <a:t> nouns start with …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>
                        <a:latin typeface="Comic Sans MS" panose="030F0702030302020204" pitchFamily="66" charset="0"/>
                      </a:endParaRPr>
                    </a:p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131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un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una</a:t>
                      </a:r>
                      <a:r>
                        <a:rPr lang="en-GB" dirty="0">
                          <a:latin typeface="Comic Sans MS" panose="030F0702030302020204" pitchFamily="66" charset="0"/>
                        </a:rPr>
                        <a:t>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unos</a:t>
                      </a:r>
                      <a:r>
                        <a:rPr lang="en-GB" dirty="0">
                          <a:latin typeface="Comic Sans MS" panose="030F0702030302020204" pitchFamily="66" charset="0"/>
                        </a:rPr>
                        <a:t>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unas</a:t>
                      </a:r>
                      <a:r>
                        <a:rPr lang="en-GB" dirty="0">
                          <a:latin typeface="Comic Sans MS" panose="030F0702030302020204" pitchFamily="66" charset="0"/>
                        </a:rPr>
                        <a:t>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some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97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el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la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Comic Sans MS" panose="030F0702030302020204" pitchFamily="66" charset="0"/>
                        </a:rPr>
                        <a:t>los</a:t>
                      </a:r>
                      <a:r>
                        <a:rPr lang="en-GB" dirty="0">
                          <a:latin typeface="Comic Sans MS" panose="030F0702030302020204" pitchFamily="66" charset="0"/>
                        </a:rPr>
                        <a:t>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las = </a:t>
                      </a:r>
                      <a:r>
                        <a:rPr lang="en-GB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520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465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09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1057</Words>
  <Application>Microsoft Office PowerPoint</Application>
  <PresentationFormat>Widescreen</PresentationFormat>
  <Paragraphs>203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Office Theme</vt:lpstr>
      <vt:lpstr>1_Office Theme</vt:lpstr>
      <vt:lpstr>1_Default Design</vt:lpstr>
      <vt:lpstr>2_Office Theme</vt:lpstr>
      <vt:lpstr>3_Office Theme</vt:lpstr>
      <vt:lpstr>Document</vt:lpstr>
      <vt:lpstr>¡Bienvenidos a nuestra lección de español!</vt:lpstr>
      <vt:lpstr>Linguascope log on</vt:lpstr>
      <vt:lpstr>La lección para esta semana. Lesson for this week!</vt:lpstr>
      <vt:lpstr>Replace the ? with the correct ending. Write your answers down, so you can check them on the next slide.</vt:lpstr>
      <vt:lpstr>How many did you get right?</vt:lpstr>
      <vt:lpstr>Before we look at Spanish adjectives, try to remember that the adjective comes after the noun in Spanish?</vt:lpstr>
      <vt:lpstr>We also need to know…</vt:lpstr>
      <vt:lpstr>Can you remember what they mean in English? (The answers are on the next slide)</vt:lpstr>
      <vt:lpstr>How did you do?</vt:lpstr>
      <vt:lpstr>Spanish Adjectives</vt:lpstr>
      <vt:lpstr>What are the correct endings on the adjectives? Use the tables on the left to help you. </vt:lpstr>
      <vt:lpstr>Answers- Respuestas</vt:lpstr>
      <vt:lpstr> What are the correct endings on the adjectives? Use the tables on the left to help you. </vt:lpstr>
      <vt:lpstr>Answers- Respuestas</vt:lpstr>
      <vt:lpstr>PowerPoint Presentation</vt:lpstr>
      <vt:lpstr>Activity Sheet Help  </vt:lpstr>
      <vt:lpstr>Activity Sheet Help</vt:lpstr>
      <vt:lpstr>PowerPoint Presentation</vt:lpstr>
      <vt:lpstr>¡Hasta la próxima lección!   See you soon for the next lesson!  ¡Cuidaos! – Take Care!  Señora Interian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a nuestra lección de español!</dc:title>
  <dc:creator>Lisa Interian</dc:creator>
  <cp:lastModifiedBy>Lisa Interian</cp:lastModifiedBy>
  <cp:revision>10</cp:revision>
  <dcterms:created xsi:type="dcterms:W3CDTF">2020-07-01T15:00:42Z</dcterms:created>
  <dcterms:modified xsi:type="dcterms:W3CDTF">2020-07-05T16:14:42Z</dcterms:modified>
</cp:coreProperties>
</file>